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60"/>
  </p:notesMasterIdLst>
  <p:handoutMasterIdLst>
    <p:handoutMasterId r:id="rId61"/>
  </p:handoutMasterIdLst>
  <p:sldIdLst>
    <p:sldId id="256" r:id="rId2"/>
    <p:sldId id="295" r:id="rId3"/>
    <p:sldId id="422" r:id="rId4"/>
    <p:sldId id="453" r:id="rId5"/>
    <p:sldId id="382" r:id="rId6"/>
    <p:sldId id="374" r:id="rId7"/>
    <p:sldId id="384" r:id="rId8"/>
    <p:sldId id="432" r:id="rId9"/>
    <p:sldId id="433" r:id="rId10"/>
    <p:sldId id="423" r:id="rId11"/>
    <p:sldId id="424" r:id="rId12"/>
    <p:sldId id="425" r:id="rId13"/>
    <p:sldId id="428" r:id="rId14"/>
    <p:sldId id="427" r:id="rId15"/>
    <p:sldId id="429" r:id="rId16"/>
    <p:sldId id="434" r:id="rId17"/>
    <p:sldId id="435" r:id="rId18"/>
    <p:sldId id="381" r:id="rId19"/>
    <p:sldId id="383" r:id="rId20"/>
    <p:sldId id="386" r:id="rId21"/>
    <p:sldId id="385" r:id="rId22"/>
    <p:sldId id="388" r:id="rId23"/>
    <p:sldId id="387" r:id="rId24"/>
    <p:sldId id="436" r:id="rId25"/>
    <p:sldId id="409" r:id="rId26"/>
    <p:sldId id="437" r:id="rId27"/>
    <p:sldId id="438" r:id="rId28"/>
    <p:sldId id="439" r:id="rId29"/>
    <p:sldId id="440" r:id="rId30"/>
    <p:sldId id="401" r:id="rId31"/>
    <p:sldId id="403" r:id="rId32"/>
    <p:sldId id="411" r:id="rId33"/>
    <p:sldId id="442" r:id="rId34"/>
    <p:sldId id="444" r:id="rId35"/>
    <p:sldId id="443" r:id="rId36"/>
    <p:sldId id="414" r:id="rId37"/>
    <p:sldId id="415" r:id="rId38"/>
    <p:sldId id="445" r:id="rId39"/>
    <p:sldId id="419" r:id="rId40"/>
    <p:sldId id="404" r:id="rId41"/>
    <p:sldId id="410" r:id="rId42"/>
    <p:sldId id="450" r:id="rId43"/>
    <p:sldId id="448" r:id="rId44"/>
    <p:sldId id="458" r:id="rId45"/>
    <p:sldId id="451" r:id="rId46"/>
    <p:sldId id="418" r:id="rId47"/>
    <p:sldId id="454" r:id="rId48"/>
    <p:sldId id="455" r:id="rId49"/>
    <p:sldId id="456" r:id="rId50"/>
    <p:sldId id="457" r:id="rId51"/>
    <p:sldId id="459" r:id="rId52"/>
    <p:sldId id="460" r:id="rId53"/>
    <p:sldId id="461" r:id="rId54"/>
    <p:sldId id="462" r:id="rId55"/>
    <p:sldId id="463" r:id="rId56"/>
    <p:sldId id="464" r:id="rId57"/>
    <p:sldId id="465" r:id="rId58"/>
    <p:sldId id="467" r:id="rId59"/>
  </p:sldIdLst>
  <p:sldSz cx="9144000" cy="6858000" type="screen4x3"/>
  <p:notesSz cx="6997700" cy="92837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400" i="1" u="sng" kern="1200">
        <a:solidFill>
          <a:schemeClr val="tx1"/>
        </a:solidFill>
        <a:latin typeface="Times New Roman" pitchFamily="18" charset="0"/>
        <a:ea typeface="+mn-ea"/>
        <a:cs typeface="Arial" charset="0"/>
      </a:defRPr>
    </a:lvl1pPr>
    <a:lvl2pPr marL="457200" algn="l" rtl="0" eaLnBrk="0" fontAlgn="base" hangingPunct="0">
      <a:spcBef>
        <a:spcPct val="0"/>
      </a:spcBef>
      <a:spcAft>
        <a:spcPct val="0"/>
      </a:spcAft>
      <a:defRPr sz="4400" i="1" u="sng" kern="1200">
        <a:solidFill>
          <a:schemeClr val="tx1"/>
        </a:solidFill>
        <a:latin typeface="Times New Roman" pitchFamily="18" charset="0"/>
        <a:ea typeface="+mn-ea"/>
        <a:cs typeface="Arial" charset="0"/>
      </a:defRPr>
    </a:lvl2pPr>
    <a:lvl3pPr marL="914400" algn="l" rtl="0" eaLnBrk="0" fontAlgn="base" hangingPunct="0">
      <a:spcBef>
        <a:spcPct val="0"/>
      </a:spcBef>
      <a:spcAft>
        <a:spcPct val="0"/>
      </a:spcAft>
      <a:defRPr sz="4400" i="1" u="sng" kern="1200">
        <a:solidFill>
          <a:schemeClr val="tx1"/>
        </a:solidFill>
        <a:latin typeface="Times New Roman" pitchFamily="18" charset="0"/>
        <a:ea typeface="+mn-ea"/>
        <a:cs typeface="Arial" charset="0"/>
      </a:defRPr>
    </a:lvl3pPr>
    <a:lvl4pPr marL="1371600" algn="l" rtl="0" eaLnBrk="0" fontAlgn="base" hangingPunct="0">
      <a:spcBef>
        <a:spcPct val="0"/>
      </a:spcBef>
      <a:spcAft>
        <a:spcPct val="0"/>
      </a:spcAft>
      <a:defRPr sz="4400" i="1" u="sng" kern="1200">
        <a:solidFill>
          <a:schemeClr val="tx1"/>
        </a:solidFill>
        <a:latin typeface="Times New Roman" pitchFamily="18" charset="0"/>
        <a:ea typeface="+mn-ea"/>
        <a:cs typeface="Arial" charset="0"/>
      </a:defRPr>
    </a:lvl4pPr>
    <a:lvl5pPr marL="1828800" algn="l" rtl="0" eaLnBrk="0" fontAlgn="base" hangingPunct="0">
      <a:spcBef>
        <a:spcPct val="0"/>
      </a:spcBef>
      <a:spcAft>
        <a:spcPct val="0"/>
      </a:spcAft>
      <a:defRPr sz="4400" i="1" u="sng" kern="1200">
        <a:solidFill>
          <a:schemeClr val="tx1"/>
        </a:solidFill>
        <a:latin typeface="Times New Roman" pitchFamily="18" charset="0"/>
        <a:ea typeface="+mn-ea"/>
        <a:cs typeface="Arial" charset="0"/>
      </a:defRPr>
    </a:lvl5pPr>
    <a:lvl6pPr marL="2286000" algn="l" defTabSz="914400" rtl="0" eaLnBrk="1" latinLnBrk="0" hangingPunct="1">
      <a:defRPr sz="4400" i="1" u="sng" kern="1200">
        <a:solidFill>
          <a:schemeClr val="tx1"/>
        </a:solidFill>
        <a:latin typeface="Times New Roman" pitchFamily="18" charset="0"/>
        <a:ea typeface="+mn-ea"/>
        <a:cs typeface="Arial" charset="0"/>
      </a:defRPr>
    </a:lvl6pPr>
    <a:lvl7pPr marL="2743200" algn="l" defTabSz="914400" rtl="0" eaLnBrk="1" latinLnBrk="0" hangingPunct="1">
      <a:defRPr sz="4400" i="1" u="sng" kern="1200">
        <a:solidFill>
          <a:schemeClr val="tx1"/>
        </a:solidFill>
        <a:latin typeface="Times New Roman" pitchFamily="18" charset="0"/>
        <a:ea typeface="+mn-ea"/>
        <a:cs typeface="Arial" charset="0"/>
      </a:defRPr>
    </a:lvl7pPr>
    <a:lvl8pPr marL="3200400" algn="l" defTabSz="914400" rtl="0" eaLnBrk="1" latinLnBrk="0" hangingPunct="1">
      <a:defRPr sz="4400" i="1" u="sng" kern="1200">
        <a:solidFill>
          <a:schemeClr val="tx1"/>
        </a:solidFill>
        <a:latin typeface="Times New Roman" pitchFamily="18" charset="0"/>
        <a:ea typeface="+mn-ea"/>
        <a:cs typeface="Arial" charset="0"/>
      </a:defRPr>
    </a:lvl8pPr>
    <a:lvl9pPr marL="3657600" algn="l" defTabSz="914400" rtl="0" eaLnBrk="1" latinLnBrk="0" hangingPunct="1">
      <a:defRPr sz="4400" i="1" u="sng"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3300"/>
    <a:srgbClr val="66FF33"/>
    <a:srgbClr val="FAF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402" autoAdjust="0"/>
  </p:normalViewPr>
  <p:slideViewPr>
    <p:cSldViewPr>
      <p:cViewPr>
        <p:scale>
          <a:sx n="80" d="100"/>
          <a:sy n="80" d="100"/>
        </p:scale>
        <p:origin x="-1522" y="-15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2130" y="-90"/>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4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idx="2"/>
          </p:nvPr>
        </p:nvSpPr>
        <p:spPr bwMode="auto">
          <a:xfrm>
            <a:off x="1185863" y="703263"/>
            <a:ext cx="4625975" cy="346868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p:cNvSpPr>
            <a:spLocks noGrp="1" noChangeArrowheads="1"/>
          </p:cNvSpPr>
          <p:nvPr>
            <p:ph type="body" sz="quarter" idx="3"/>
          </p:nvPr>
        </p:nvSpPr>
        <p:spPr bwMode="auto">
          <a:xfrm>
            <a:off x="933450" y="4410075"/>
            <a:ext cx="5130800" cy="417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5223" rIns="92062" bIns="45223"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9956082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cap="flat"/>
        </p:spPr>
      </p:sp>
      <p:sp>
        <p:nvSpPr>
          <p:cNvPr id="5017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81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148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304800"/>
            <a:ext cx="192405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61975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96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96200" cy="1431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771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91100" y="1981200"/>
            <a:ext cx="3771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4228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962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771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981200"/>
            <a:ext cx="3771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7907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96200" cy="14319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066800" y="1981200"/>
            <a:ext cx="3771900" cy="4495800"/>
          </a:xfrm>
        </p:spPr>
        <p:txBody>
          <a:bodyPr/>
          <a:lstStyle/>
          <a:p>
            <a:pPr lvl="0"/>
            <a:endParaRPr lang="en-US" noProof="0" smtClean="0"/>
          </a:p>
        </p:txBody>
      </p:sp>
      <p:sp>
        <p:nvSpPr>
          <p:cNvPr id="4" name="Text Placeholder 3"/>
          <p:cNvSpPr>
            <a:spLocks noGrp="1"/>
          </p:cNvSpPr>
          <p:nvPr>
            <p:ph type="body" sz="half" idx="2"/>
          </p:nvPr>
        </p:nvSpPr>
        <p:spPr>
          <a:xfrm>
            <a:off x="4991100" y="1981200"/>
            <a:ext cx="3771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7635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962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771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991100" y="1981200"/>
            <a:ext cx="3771900" cy="4495800"/>
          </a:xfrm>
        </p:spPr>
        <p:txBody>
          <a:bodyPr/>
          <a:lstStyle/>
          <a:p>
            <a:pPr lvl="0"/>
            <a:endParaRPr lang="en-US" noProof="0" smtClean="0"/>
          </a:p>
        </p:txBody>
      </p:sp>
    </p:spTree>
    <p:extLst>
      <p:ext uri="{BB962C8B-B14F-4D97-AF65-F5344CB8AC3E}">
        <p14:creationId xmlns:p14="http://schemas.microsoft.com/office/powerpoint/2010/main" val="2544362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96200" cy="1431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771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91100" y="1981200"/>
            <a:ext cx="37719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91100" y="4305300"/>
            <a:ext cx="37719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0454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96200"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66800" y="1981200"/>
            <a:ext cx="37719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066800" y="4305300"/>
            <a:ext cx="37719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991100" y="1981200"/>
            <a:ext cx="3771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9031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962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7696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6800" y="4305300"/>
            <a:ext cx="7696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4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6962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3032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9930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5356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771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981200"/>
            <a:ext cx="3771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4252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948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2766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448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205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98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1029" name="Freeform 3"/>
            <p:cNvSpPr>
              <a:spLocks/>
            </p:cNvSpPr>
            <p:nvPr/>
          </p:nvSpPr>
          <p:spPr bwMode="hidden">
            <a:xfrm>
              <a:off x="558" y="1161"/>
              <a:ext cx="5200" cy="3159"/>
            </a:xfrm>
            <a:custGeom>
              <a:avLst/>
              <a:gdLst>
                <a:gd name="T0" fmla="*/ 0 w 5184"/>
                <a:gd name="T1" fmla="*/ 3159 h 3159"/>
                <a:gd name="T2" fmla="*/ 5462 w 5184"/>
                <a:gd name="T3" fmla="*/ 3159 h 3159"/>
                <a:gd name="T4" fmla="*/ 5462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 name="Freeform 4"/>
            <p:cNvSpPr>
              <a:spLocks/>
            </p:cNvSpPr>
            <p:nvPr/>
          </p:nvSpPr>
          <p:spPr bwMode="hidden">
            <a:xfrm>
              <a:off x="0" y="1161"/>
              <a:ext cx="558" cy="3159"/>
            </a:xfrm>
            <a:custGeom>
              <a:avLst/>
              <a:gdLst>
                <a:gd name="T0" fmla="*/ 0 w 556"/>
                <a:gd name="T1" fmla="*/ 0 h 3159"/>
                <a:gd name="T2" fmla="*/ 0 w 556"/>
                <a:gd name="T3" fmla="*/ 3159 h 3159"/>
                <a:gd name="T4" fmla="*/ 590 w 556"/>
                <a:gd name="T5" fmla="*/ 3159 h 3159"/>
                <a:gd name="T6" fmla="*/ 590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1" name="Group 5"/>
            <p:cNvGrpSpPr>
              <a:grpSpLocks/>
            </p:cNvGrpSpPr>
            <p:nvPr userDrawn="1"/>
          </p:nvGrpSpPr>
          <p:grpSpPr bwMode="auto">
            <a:xfrm>
              <a:off x="0" y="4"/>
              <a:ext cx="5758" cy="4316"/>
              <a:chOff x="0" y="4"/>
              <a:chExt cx="5758" cy="4316"/>
            </a:xfrm>
          </p:grpSpPr>
          <p:sp>
            <p:nvSpPr>
              <p:cNvPr id="1032"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8"/>
              <p:cNvSpPr>
                <a:spLocks/>
              </p:cNvSpPr>
              <p:nvPr/>
            </p:nvSpPr>
            <p:spPr bwMode="ltGray">
              <a:xfrm>
                <a:off x="1019" y="1155"/>
                <a:ext cx="4739" cy="12"/>
              </a:xfrm>
              <a:custGeom>
                <a:avLst/>
                <a:gdLst>
                  <a:gd name="T0" fmla="*/ 4985 w 4724"/>
                  <a:gd name="T1" fmla="*/ 0 h 12"/>
                  <a:gd name="T2" fmla="*/ 0 w 4724"/>
                  <a:gd name="T3" fmla="*/ 0 h 12"/>
                  <a:gd name="T4" fmla="*/ 0 w 4724"/>
                  <a:gd name="T5" fmla="*/ 12 h 12"/>
                  <a:gd name="T6" fmla="*/ 4985 w 4724"/>
                  <a:gd name="T7" fmla="*/ 12 h 12"/>
                  <a:gd name="T8" fmla="*/ 4985 w 4724"/>
                  <a:gd name="T9" fmla="*/ 0 h 12"/>
                  <a:gd name="T10" fmla="*/ 4985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747"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38" name="Freeform 12"/>
              <p:cNvSpPr>
                <a:spLocks/>
              </p:cNvSpPr>
              <p:nvPr/>
            </p:nvSpPr>
            <p:spPr bwMode="ltGray">
              <a:xfrm>
                <a:off x="0" y="1155"/>
                <a:ext cx="351" cy="12"/>
              </a:xfrm>
              <a:custGeom>
                <a:avLst/>
                <a:gdLst>
                  <a:gd name="T0" fmla="*/ 0 w 251"/>
                  <a:gd name="T1" fmla="*/ 0 h 12"/>
                  <a:gd name="T2" fmla="*/ 0 w 251"/>
                  <a:gd name="T3" fmla="*/ 12 h 12"/>
                  <a:gd name="T4" fmla="*/ 75152 w 251"/>
                  <a:gd name="T5" fmla="*/ 12 h 12"/>
                  <a:gd name="T6" fmla="*/ 75152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13"/>
              <p:cNvSpPr>
                <a:spLocks/>
              </p:cNvSpPr>
              <p:nvPr/>
            </p:nvSpPr>
            <p:spPr bwMode="ltGray">
              <a:xfrm>
                <a:off x="767" y="1155"/>
                <a:ext cx="252" cy="12"/>
              </a:xfrm>
              <a:custGeom>
                <a:avLst/>
                <a:gdLst>
                  <a:gd name="T0" fmla="*/ 268 w 251"/>
                  <a:gd name="T1" fmla="*/ 0 h 12"/>
                  <a:gd name="T2" fmla="*/ 0 w 251"/>
                  <a:gd name="T3" fmla="*/ 0 h 12"/>
                  <a:gd name="T4" fmla="*/ 0 w 251"/>
                  <a:gd name="T5" fmla="*/ 12 h 12"/>
                  <a:gd name="T6" fmla="*/ 268 w 251"/>
                  <a:gd name="T7" fmla="*/ 12 h 12"/>
                  <a:gd name="T8" fmla="*/ 268 w 251"/>
                  <a:gd name="T9" fmla="*/ 0 h 12"/>
                  <a:gd name="T10" fmla="*/ 268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750"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grpSp>
      <p:sp>
        <p:nvSpPr>
          <p:cNvPr id="372751" name="Rectangle 15"/>
          <p:cNvSpPr>
            <a:spLocks noGrp="1" noChangeArrowheads="1"/>
          </p:cNvSpPr>
          <p:nvPr>
            <p:ph type="title"/>
          </p:nvPr>
        </p:nvSpPr>
        <p:spPr bwMode="auto">
          <a:xfrm>
            <a:off x="1066800" y="304800"/>
            <a:ext cx="76962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6"/>
          <p:cNvSpPr>
            <a:spLocks noGrp="1" noChangeArrowheads="1"/>
          </p:cNvSpPr>
          <p:nvPr>
            <p:ph type="body" idx="1"/>
          </p:nvPr>
        </p:nvSpPr>
        <p:spPr bwMode="auto">
          <a:xfrm>
            <a:off x="1066800" y="1981200"/>
            <a:ext cx="7696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25000"/>
        <a:buFont typeface="Wingdings" pitchFamily="2" charset="2"/>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135000"/>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www.intnsa.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findtreatment.samhsa.gov/"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hyperlink" Target="http://www.womenforsobriety.org/" TargetMode="External"/><Relationship Id="rId7" Type="http://schemas.openxmlformats.org/officeDocument/2006/relationships/hyperlink" Target="http://www.nar-anon.org/" TargetMode="External"/><Relationship Id="rId12" Type="http://schemas.openxmlformats.org/officeDocument/2006/relationships/image" Target="../media/image45.png"/><Relationship Id="rId2" Type="http://schemas.openxmlformats.org/officeDocument/2006/relationships/hyperlink" Target="http://www.aa.org/" TargetMode="External"/><Relationship Id="rId1" Type="http://schemas.openxmlformats.org/officeDocument/2006/relationships/slideLayout" Target="../slideLayouts/slideLayout12.xml"/><Relationship Id="rId6" Type="http://schemas.openxmlformats.org/officeDocument/2006/relationships/hyperlink" Target="http://www.al-anon.alateen.org/" TargetMode="External"/><Relationship Id="rId11" Type="http://schemas.openxmlformats.org/officeDocument/2006/relationships/image" Target="../media/image44.png"/><Relationship Id="rId5" Type="http://schemas.openxmlformats.org/officeDocument/2006/relationships/hyperlink" Target="http://www.smartrecovery.org/" TargetMode="External"/><Relationship Id="rId10" Type="http://schemas.openxmlformats.org/officeDocument/2006/relationships/image" Target="../media/image43.png"/><Relationship Id="rId4" Type="http://schemas.openxmlformats.org/officeDocument/2006/relationships/hyperlink" Target="http://www.na.org/" TargetMode="External"/><Relationship Id="rId9"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deadiversion.usdoj.gov/faq/rx_monitor.htm"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smglimited.com/images/right_image_methodology.jpg"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a:xfrm>
            <a:off x="1066800" y="1981200"/>
            <a:ext cx="7848600" cy="4495800"/>
          </a:xfrm>
          <a:noFill/>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uFont typeface="Wingdings" pitchFamily="2" charset="2"/>
              <a:buNone/>
            </a:pPr>
            <a:r>
              <a:rPr lang="en-US" sz="4000" b="1" dirty="0" smtClean="0"/>
              <a:t>introduction to screening, </a:t>
            </a:r>
          </a:p>
          <a:p>
            <a:pPr eaLnBrk="1" hangingPunct="1">
              <a:buFont typeface="Wingdings" pitchFamily="2" charset="2"/>
              <a:buNone/>
            </a:pPr>
            <a:r>
              <a:rPr lang="en-US" sz="4000" b="1" dirty="0" smtClean="0"/>
              <a:t>brief intervention, and </a:t>
            </a:r>
          </a:p>
          <a:p>
            <a:pPr eaLnBrk="1" hangingPunct="1">
              <a:buFont typeface="Wingdings" pitchFamily="2" charset="2"/>
              <a:buNone/>
            </a:pPr>
            <a:r>
              <a:rPr lang="en-US" sz="4000" b="1" dirty="0" smtClean="0"/>
              <a:t>referral to treatment (SBIRT)</a:t>
            </a:r>
            <a:endParaRPr lang="en-US" sz="2400" dirty="0" smtClean="0"/>
          </a:p>
          <a:p>
            <a:pPr eaLnBrk="1" hangingPunct="1">
              <a:buFont typeface="Wingdings" pitchFamily="2" charset="2"/>
              <a:buNone/>
            </a:pPr>
            <a:endParaRPr lang="en-US" sz="2400" dirty="0" smtClean="0"/>
          </a:p>
          <a:p>
            <a:pPr eaLnBrk="1" hangingPunct="1">
              <a:buFont typeface="Wingdings" pitchFamily="2" charset="2"/>
              <a:buNone/>
            </a:pPr>
            <a:r>
              <a:rPr lang="en-US" sz="2400" dirty="0" smtClean="0"/>
              <a:t>Stephen Strobbe, PhD, RN, NP, PMHCNS-BC, CARN-AP</a:t>
            </a:r>
          </a:p>
          <a:p>
            <a:pPr eaLnBrk="1" hangingPunct="1">
              <a:buFont typeface="Wingdings" pitchFamily="2" charset="2"/>
              <a:buNone/>
            </a:pPr>
            <a:r>
              <a:rPr lang="en-US" sz="2400" dirty="0" smtClean="0"/>
              <a:t>2015 Opiate Conference</a:t>
            </a:r>
            <a:endParaRPr lang="en-US" sz="2400" dirty="0" smtClean="0"/>
          </a:p>
          <a:p>
            <a:pPr eaLnBrk="1" hangingPunct="1">
              <a:buFont typeface="Wingdings" pitchFamily="2" charset="2"/>
              <a:buNone/>
            </a:pPr>
            <a:r>
              <a:rPr lang="en-US" sz="2400" dirty="0" smtClean="0"/>
              <a:t>Doubletree Hotel, Bay City, MI</a:t>
            </a:r>
            <a:endParaRPr lang="en-US" sz="2400" dirty="0" smtClean="0"/>
          </a:p>
          <a:p>
            <a:pPr eaLnBrk="1" hangingPunct="1">
              <a:buFont typeface="Wingdings" pitchFamily="2" charset="2"/>
              <a:buNone/>
            </a:pPr>
            <a:r>
              <a:rPr lang="en-US" sz="2400" dirty="0" smtClean="0"/>
              <a:t>Friday</a:t>
            </a:r>
            <a:r>
              <a:rPr lang="en-US" sz="2400" dirty="0" smtClean="0"/>
              <a:t>, </a:t>
            </a:r>
            <a:r>
              <a:rPr lang="en-US" sz="2400" dirty="0" smtClean="0"/>
              <a:t>November </a:t>
            </a:r>
            <a:r>
              <a:rPr lang="en-US" sz="2400" dirty="0" smtClean="0"/>
              <a:t>20</a:t>
            </a:r>
            <a:r>
              <a:rPr lang="en-US" sz="2400" dirty="0" smtClean="0"/>
              <a:t>, </a:t>
            </a:r>
            <a:r>
              <a:rPr lang="en-US" sz="2400" dirty="0" smtClean="0"/>
              <a:t>2015</a:t>
            </a:r>
          </a:p>
          <a:p>
            <a:pPr eaLnBrk="1" hangingPunct="1">
              <a:buFont typeface="Wingdings" pitchFamily="2" charset="2"/>
              <a:buNone/>
            </a:pPr>
            <a:r>
              <a:rPr lang="en-US" sz="2400" dirty="0" smtClean="0"/>
              <a:t> </a:t>
            </a:r>
            <a:endParaRPr lang="en-US" sz="2800"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a:t>c</a:t>
            </a:r>
            <a:r>
              <a:rPr lang="en-US" sz="4000" dirty="0" smtClean="0"/>
              <a:t>onceptual models</a:t>
            </a:r>
            <a:br>
              <a:rPr lang="en-US" sz="4000" dirty="0" smtClean="0"/>
            </a:br>
            <a:r>
              <a:rPr lang="en-US" sz="4000" dirty="0" smtClean="0"/>
              <a:t>of addiction</a:t>
            </a:r>
            <a:endParaRPr lang="en-US" sz="4000" dirty="0"/>
          </a:p>
        </p:txBody>
      </p:sp>
      <p:sp>
        <p:nvSpPr>
          <p:cNvPr id="3" name="Text Placeholder 2"/>
          <p:cNvSpPr>
            <a:spLocks noGrp="1"/>
          </p:cNvSpPr>
          <p:nvPr>
            <p:ph type="body" sz="half" idx="1"/>
          </p:nvPr>
        </p:nvSpPr>
        <p:spPr>
          <a:xfrm>
            <a:off x="4724400" y="1981200"/>
            <a:ext cx="4191000" cy="4495800"/>
          </a:xfrm>
        </p:spPr>
        <p:txBody>
          <a:bodyPr>
            <a:normAutofit fontScale="85000" lnSpcReduction="10000"/>
          </a:bodyPr>
          <a:lstStyle/>
          <a:p>
            <a:pPr>
              <a:defRPr/>
            </a:pPr>
            <a:r>
              <a:rPr lang="en-US" dirty="0"/>
              <a:t>t</a:t>
            </a:r>
            <a:r>
              <a:rPr lang="en-US" dirty="0" smtClean="0"/>
              <a:t>hese models are not mutually exclusive</a:t>
            </a:r>
          </a:p>
          <a:p>
            <a:pPr marL="0" indent="0">
              <a:buFont typeface="Wingdings" pitchFamily="2" charset="2"/>
              <a:buNone/>
              <a:defRPr/>
            </a:pPr>
            <a:endParaRPr lang="en-US" sz="1300" dirty="0" smtClean="0"/>
          </a:p>
          <a:p>
            <a:pPr>
              <a:defRPr/>
            </a:pPr>
            <a:r>
              <a:rPr lang="en-US" dirty="0"/>
              <a:t>t</a:t>
            </a:r>
            <a:r>
              <a:rPr lang="en-US" dirty="0" smtClean="0"/>
              <a:t>hey may overlap</a:t>
            </a:r>
          </a:p>
          <a:p>
            <a:pPr>
              <a:defRPr/>
            </a:pPr>
            <a:endParaRPr lang="en-US" sz="1300" dirty="0" smtClean="0"/>
          </a:p>
          <a:p>
            <a:pPr>
              <a:defRPr/>
            </a:pPr>
            <a:r>
              <a:rPr lang="en-US" dirty="0"/>
              <a:t>i</a:t>
            </a:r>
            <a:r>
              <a:rPr lang="en-US" dirty="0" smtClean="0"/>
              <a:t>ndividuals may subscribe to aspects of more than one model</a:t>
            </a:r>
          </a:p>
          <a:p>
            <a:pPr marL="0" indent="0">
              <a:buFont typeface="Wingdings" pitchFamily="2" charset="2"/>
              <a:buNone/>
              <a:defRPr/>
            </a:pPr>
            <a:endParaRPr lang="en-US" sz="1300" dirty="0" smtClean="0"/>
          </a:p>
          <a:p>
            <a:pPr>
              <a:defRPr/>
            </a:pPr>
            <a:r>
              <a:rPr lang="en-US" dirty="0"/>
              <a:t>w</a:t>
            </a:r>
            <a:r>
              <a:rPr lang="en-US" dirty="0" smtClean="0"/>
              <a:t>ill influence the ways that you practice</a:t>
            </a:r>
          </a:p>
          <a:p>
            <a:pPr>
              <a:defRPr/>
            </a:pPr>
            <a:endParaRPr lang="en-US" dirty="0" smtClean="0"/>
          </a:p>
          <a:p>
            <a:pPr>
              <a:defRPr/>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057400"/>
            <a:ext cx="3067050" cy="408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726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a:t>
            </a:r>
            <a:r>
              <a:rPr lang="en-US" dirty="0" smtClean="0"/>
              <a:t>oral or criminal model</a:t>
            </a:r>
            <a:endParaRPr lang="en-US" dirty="0"/>
          </a:p>
        </p:txBody>
      </p:sp>
      <p:sp>
        <p:nvSpPr>
          <p:cNvPr id="3" name="Text Placeholder 2"/>
          <p:cNvSpPr>
            <a:spLocks noGrp="1"/>
          </p:cNvSpPr>
          <p:nvPr>
            <p:ph type="body" sz="half" idx="1"/>
          </p:nvPr>
        </p:nvSpPr>
        <p:spPr>
          <a:xfrm>
            <a:off x="1066800" y="1981200"/>
            <a:ext cx="4191000" cy="4495800"/>
          </a:xfrm>
        </p:spPr>
        <p:txBody>
          <a:bodyPr>
            <a:normAutofit fontScale="62500" lnSpcReduction="20000"/>
          </a:bodyPr>
          <a:lstStyle/>
          <a:p>
            <a:pPr>
              <a:defRPr/>
            </a:pPr>
            <a:r>
              <a:rPr lang="en-US" dirty="0" smtClean="0"/>
              <a:t>addiction as personal weakness, lack of character or willpower, disregard for social norms</a:t>
            </a:r>
          </a:p>
          <a:p>
            <a:pPr>
              <a:defRPr/>
            </a:pPr>
            <a:endParaRPr lang="en-US" sz="1300" dirty="0" smtClean="0"/>
          </a:p>
          <a:p>
            <a:pPr>
              <a:defRPr/>
            </a:pPr>
            <a:r>
              <a:rPr lang="en-US" dirty="0" smtClean="0"/>
              <a:t>overtones may be religious, legal, social, political, or racial</a:t>
            </a:r>
          </a:p>
          <a:p>
            <a:pPr>
              <a:defRPr/>
            </a:pPr>
            <a:endParaRPr lang="en-US" sz="1300" dirty="0" smtClean="0"/>
          </a:p>
          <a:p>
            <a:pPr>
              <a:defRPr/>
            </a:pPr>
            <a:r>
              <a:rPr lang="en-US" dirty="0"/>
              <a:t>u</a:t>
            </a:r>
            <a:r>
              <a:rPr lang="en-US" dirty="0" smtClean="0"/>
              <a:t>se of substances considered volitional, i.e., solely a matter of personal choice, with responsibility for related consequences resting solely with the individual</a:t>
            </a:r>
          </a:p>
          <a:p>
            <a:pPr>
              <a:defRPr/>
            </a:pPr>
            <a:endParaRPr lang="en-US" sz="1300" dirty="0" smtClean="0"/>
          </a:p>
          <a:p>
            <a:pPr>
              <a:defRPr/>
            </a:pPr>
            <a:r>
              <a:rPr lang="en-US" dirty="0"/>
              <a:t>s</a:t>
            </a:r>
            <a:r>
              <a:rPr lang="en-US" dirty="0" smtClean="0"/>
              <a:t>corn, isolation, or punishment may be harshly imposed, with an eye toward repentance, retribution, or rehabilitation</a:t>
            </a:r>
          </a:p>
          <a:p>
            <a:pPr>
              <a:defRPr/>
            </a:pPr>
            <a:endParaRPr lang="en-US" dirty="0" smtClean="0"/>
          </a:p>
          <a:p>
            <a:pPr>
              <a:defRPr/>
            </a:pPr>
            <a:endParaRPr lang="en-US" dirty="0" smtClean="0"/>
          </a:p>
          <a:p>
            <a:pPr>
              <a:defRPr/>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981200"/>
            <a:ext cx="2819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880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a:t>
            </a:r>
            <a:r>
              <a:rPr lang="en-US" dirty="0" smtClean="0"/>
              <a:t>welve step model</a:t>
            </a:r>
            <a:endParaRPr lang="en-US" dirty="0"/>
          </a:p>
        </p:txBody>
      </p:sp>
      <p:sp>
        <p:nvSpPr>
          <p:cNvPr id="3" name="Text Placeholder 2"/>
          <p:cNvSpPr>
            <a:spLocks noGrp="1"/>
          </p:cNvSpPr>
          <p:nvPr>
            <p:ph type="body" sz="half" idx="1"/>
          </p:nvPr>
        </p:nvSpPr>
        <p:spPr>
          <a:xfrm>
            <a:off x="1066800" y="1981200"/>
            <a:ext cx="4038600" cy="4495800"/>
          </a:xfrm>
        </p:spPr>
        <p:txBody>
          <a:bodyPr>
            <a:normAutofit fontScale="55000" lnSpcReduction="20000"/>
          </a:bodyPr>
          <a:lstStyle/>
          <a:p>
            <a:pPr>
              <a:defRPr/>
            </a:pPr>
            <a:r>
              <a:rPr lang="en-US" dirty="0" smtClean="0"/>
              <a:t>While still referring to “alcoholic and drug addiction” as illnesses of body and mind, Alcoholics Anonymous (AA), the prototype for 12-step programs, considered alcoholism, perhaps first and foremost, to be a “spiritual malady.”</a:t>
            </a:r>
          </a:p>
          <a:p>
            <a:pPr>
              <a:defRPr/>
            </a:pPr>
            <a:r>
              <a:rPr lang="en-US" dirty="0" smtClean="0"/>
              <a:t>This mutual aid society has sought to induce “psychic change” and recovery through a “spiritual program of action” as set forth in the Twelve Steps.</a:t>
            </a:r>
          </a:p>
          <a:p>
            <a:pPr>
              <a:defRPr/>
            </a:pPr>
            <a:r>
              <a:rPr lang="en-US" dirty="0"/>
              <a:t>S</a:t>
            </a:r>
            <a:r>
              <a:rPr lang="en-US" dirty="0" smtClean="0"/>
              <a:t>pirituality is emphasized, and distinguished from religion.</a:t>
            </a:r>
          </a:p>
          <a:p>
            <a:pPr>
              <a:defRPr/>
            </a:pPr>
            <a:r>
              <a:rPr lang="en-US" dirty="0" smtClean="0"/>
              <a:t>The individual is encouraged to seek his or her own conception of God or a Higher Power.</a:t>
            </a:r>
            <a:endParaRPr lang="en-US" dirty="0"/>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981200"/>
            <a:ext cx="2997200" cy="3619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TextBox 4"/>
          <p:cNvSpPr txBox="1">
            <a:spLocks noChangeArrowheads="1"/>
          </p:cNvSpPr>
          <p:nvPr/>
        </p:nvSpPr>
        <p:spPr bwMode="auto">
          <a:xfrm>
            <a:off x="6096000" y="5715000"/>
            <a:ext cx="251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a:spcBef>
                <a:spcPct val="20000"/>
              </a:spcBef>
              <a:buClr>
                <a:schemeClr val="tx1"/>
              </a:buClr>
              <a:buSzPct val="125000"/>
              <a:buFont typeface="Wingdings" pitchFamily="2" charset="2"/>
              <a:buChar char="§"/>
              <a:defRPr sz="2800">
                <a:solidFill>
                  <a:schemeClr val="tx1"/>
                </a:solidFill>
                <a:latin typeface="Tahoma" pitchFamily="34" charset="0"/>
                <a:cs typeface="Arial"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a:spcBef>
                <a:spcPct val="20000"/>
              </a:spcBef>
              <a:buClr>
                <a:schemeClr val="tx1"/>
              </a:buClr>
              <a:buSzPct val="135000"/>
              <a:buFont typeface="Wingdings" pitchFamily="2" charset="2"/>
              <a:buChar char="§"/>
              <a:defRPr sz="2000">
                <a:solidFill>
                  <a:schemeClr val="tx1"/>
                </a:solidFill>
                <a:latin typeface="Tahoma" pitchFamily="34" charset="0"/>
                <a:cs typeface="Arial"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spcBef>
                <a:spcPct val="0"/>
              </a:spcBef>
              <a:buClrTx/>
              <a:buSzTx/>
              <a:buFontTx/>
              <a:buNone/>
            </a:pPr>
            <a:r>
              <a:rPr lang="en-US" altLang="en-US" sz="2000" i="0" u="none">
                <a:cs typeface="Tahoma" pitchFamily="34" charset="0"/>
              </a:rPr>
              <a:t>www.deviantart.com</a:t>
            </a:r>
          </a:p>
        </p:txBody>
      </p:sp>
    </p:spTree>
    <p:extLst>
      <p:ext uri="{BB962C8B-B14F-4D97-AF65-F5344CB8AC3E}">
        <p14:creationId xmlns:p14="http://schemas.microsoft.com/office/powerpoint/2010/main" val="2725357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a:t>
            </a:r>
            <a:r>
              <a:rPr lang="en-US" dirty="0" smtClean="0"/>
              <a:t>isease model</a:t>
            </a:r>
            <a:endParaRPr lang="en-US" dirty="0"/>
          </a:p>
        </p:txBody>
      </p:sp>
      <p:sp>
        <p:nvSpPr>
          <p:cNvPr id="3" name="Text Placeholder 2"/>
          <p:cNvSpPr>
            <a:spLocks noGrp="1"/>
          </p:cNvSpPr>
          <p:nvPr>
            <p:ph type="body" sz="half" idx="1"/>
          </p:nvPr>
        </p:nvSpPr>
        <p:spPr>
          <a:xfrm>
            <a:off x="1066800" y="1981200"/>
            <a:ext cx="3810000" cy="5257800"/>
          </a:xfrm>
        </p:spPr>
        <p:txBody>
          <a:bodyPr>
            <a:normAutofit fontScale="55000" lnSpcReduction="20000"/>
          </a:bodyPr>
          <a:lstStyle/>
          <a:p>
            <a:pPr>
              <a:defRPr/>
            </a:pPr>
            <a:r>
              <a:rPr lang="en-US" dirty="0" smtClean="0"/>
              <a:t>While not without its detractors, the prevailing model for substance use disorders views addiction as a medical disease</a:t>
            </a:r>
          </a:p>
          <a:p>
            <a:pPr marL="0" indent="0">
              <a:buFont typeface="Wingdings" pitchFamily="2" charset="2"/>
              <a:buNone/>
              <a:defRPr/>
            </a:pPr>
            <a:endParaRPr lang="en-US" sz="1500" dirty="0" smtClean="0"/>
          </a:p>
          <a:p>
            <a:pPr>
              <a:defRPr/>
            </a:pPr>
            <a:r>
              <a:rPr lang="en-US" dirty="0" smtClean="0"/>
              <a:t>WHO recognized alcoholism as a disease in 1950; AMA in 1956.</a:t>
            </a:r>
          </a:p>
          <a:p>
            <a:pPr>
              <a:defRPr/>
            </a:pPr>
            <a:endParaRPr lang="en-US" sz="1500" dirty="0" smtClean="0"/>
          </a:p>
          <a:p>
            <a:pPr>
              <a:defRPr/>
            </a:pPr>
            <a:r>
              <a:rPr lang="en-US" dirty="0" smtClean="0"/>
              <a:t>In 2004, the Directors of NIDA and NIAAA jointly published an article that described addiction as a “disease of the brain,” with genetic, developmental, biological, and environmental influences that together “undermine voluntary control.”</a:t>
            </a:r>
          </a:p>
          <a:p>
            <a:pPr marL="0" indent="0">
              <a:buFont typeface="Wingdings" pitchFamily="2" charset="2"/>
              <a:buNone/>
              <a:defRPr/>
            </a:pPr>
            <a:endParaRPr lang="en-US" sz="1500" dirty="0" smtClean="0"/>
          </a:p>
          <a:p>
            <a:pPr>
              <a:defRPr/>
            </a:pPr>
            <a:r>
              <a:rPr lang="en-US" dirty="0" smtClean="0"/>
              <a:t>One element that may be missing from these medical models is that of spirituality</a:t>
            </a:r>
            <a:endParaRPr lang="en-US" dirty="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025" y="1981200"/>
            <a:ext cx="3633788" cy="3733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Box 4"/>
          <p:cNvSpPr txBox="1">
            <a:spLocks noChangeArrowheads="1"/>
          </p:cNvSpPr>
          <p:nvPr/>
        </p:nvSpPr>
        <p:spPr bwMode="auto">
          <a:xfrm>
            <a:off x="5153025" y="5867400"/>
            <a:ext cx="377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a:spcBef>
                <a:spcPct val="20000"/>
              </a:spcBef>
              <a:buClr>
                <a:schemeClr val="tx1"/>
              </a:buClr>
              <a:buSzPct val="125000"/>
              <a:buFont typeface="Wingdings" pitchFamily="2" charset="2"/>
              <a:buChar char="§"/>
              <a:defRPr sz="2800">
                <a:solidFill>
                  <a:schemeClr val="tx1"/>
                </a:solidFill>
                <a:latin typeface="Tahoma" pitchFamily="34" charset="0"/>
                <a:cs typeface="Arial"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a:spcBef>
                <a:spcPct val="20000"/>
              </a:spcBef>
              <a:buClr>
                <a:schemeClr val="tx1"/>
              </a:buClr>
              <a:buSzPct val="135000"/>
              <a:buFont typeface="Wingdings" pitchFamily="2" charset="2"/>
              <a:buChar char="§"/>
              <a:defRPr sz="2000">
                <a:solidFill>
                  <a:schemeClr val="tx1"/>
                </a:solidFill>
                <a:latin typeface="Tahoma" pitchFamily="34" charset="0"/>
                <a:cs typeface="Arial"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spcBef>
                <a:spcPct val="0"/>
              </a:spcBef>
              <a:buClrTx/>
              <a:buSzTx/>
              <a:buFontTx/>
              <a:buNone/>
            </a:pPr>
            <a:r>
              <a:rPr lang="en-US" altLang="en-US" sz="2000" i="0" u="none">
                <a:cs typeface="Tahoma" pitchFamily="34" charset="0"/>
              </a:rPr>
              <a:t>http://alcoholanddrugabuse.org</a:t>
            </a:r>
          </a:p>
        </p:txBody>
      </p:sp>
    </p:spTree>
    <p:extLst>
      <p:ext uri="{BB962C8B-B14F-4D97-AF65-F5344CB8AC3E}">
        <p14:creationId xmlns:p14="http://schemas.microsoft.com/office/powerpoint/2010/main" val="905391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a:t>
            </a:r>
            <a:r>
              <a:rPr lang="en-US" dirty="0" smtClean="0"/>
              <a:t>ehavioral model</a:t>
            </a:r>
            <a:endParaRPr lang="en-US" dirty="0"/>
          </a:p>
        </p:txBody>
      </p:sp>
      <p:sp>
        <p:nvSpPr>
          <p:cNvPr id="4" name="Text Placeholder 3"/>
          <p:cNvSpPr>
            <a:spLocks noGrp="1"/>
          </p:cNvSpPr>
          <p:nvPr>
            <p:ph type="body" sz="half" idx="2"/>
          </p:nvPr>
        </p:nvSpPr>
        <p:spPr>
          <a:xfrm>
            <a:off x="4648200" y="2009775"/>
            <a:ext cx="4114800" cy="4391025"/>
          </a:xfrm>
        </p:spPr>
        <p:txBody>
          <a:bodyPr>
            <a:normAutofit fontScale="55000" lnSpcReduction="20000"/>
          </a:bodyPr>
          <a:lstStyle/>
          <a:p>
            <a:pPr>
              <a:defRPr/>
            </a:pPr>
            <a:r>
              <a:rPr lang="en-US" dirty="0"/>
              <a:t>a</a:t>
            </a:r>
            <a:r>
              <a:rPr lang="en-US" dirty="0" smtClean="0"/>
              <a:t>ligned with social learning theory</a:t>
            </a:r>
          </a:p>
          <a:p>
            <a:pPr>
              <a:defRPr/>
            </a:pPr>
            <a:r>
              <a:rPr lang="en-US" dirty="0"/>
              <a:t>v</a:t>
            </a:r>
            <a:r>
              <a:rPr lang="en-US" dirty="0" smtClean="0"/>
              <a:t>iews addictions as habits overlearned through observation, interactions with the environment, and the development of faulty cognitions, associations, and reinforcement</a:t>
            </a:r>
          </a:p>
          <a:p>
            <a:pPr>
              <a:defRPr/>
            </a:pPr>
            <a:r>
              <a:rPr lang="en-US" dirty="0" smtClean="0"/>
              <a:t>just as undesirable habits can be learned, they can also be examined, challenged, and changed</a:t>
            </a:r>
          </a:p>
          <a:p>
            <a:pPr>
              <a:defRPr/>
            </a:pPr>
            <a:r>
              <a:rPr lang="en-US" dirty="0"/>
              <a:t>t</a:t>
            </a:r>
            <a:r>
              <a:rPr lang="en-US" dirty="0" smtClean="0"/>
              <a:t>reatment modalities that coincide with behavioral approaches include, but are not limited to</a:t>
            </a:r>
          </a:p>
          <a:p>
            <a:pPr lvl="1">
              <a:defRPr/>
            </a:pPr>
            <a:r>
              <a:rPr lang="en-US" dirty="0"/>
              <a:t>b</a:t>
            </a:r>
            <a:r>
              <a:rPr lang="en-US" dirty="0" smtClean="0"/>
              <a:t>ehavioral couples therapy</a:t>
            </a:r>
          </a:p>
          <a:p>
            <a:pPr lvl="1">
              <a:defRPr/>
            </a:pPr>
            <a:r>
              <a:rPr lang="en-US" dirty="0"/>
              <a:t>c</a:t>
            </a:r>
            <a:r>
              <a:rPr lang="en-US" dirty="0" smtClean="0"/>
              <a:t>ognitive behavioral therapy (CBT)</a:t>
            </a:r>
          </a:p>
          <a:p>
            <a:pPr lvl="1">
              <a:defRPr/>
            </a:pPr>
            <a:r>
              <a:rPr lang="en-US" dirty="0"/>
              <a:t>r</a:t>
            </a:r>
            <a:r>
              <a:rPr lang="en-US" dirty="0" smtClean="0"/>
              <a:t>elapse prevention</a:t>
            </a:r>
            <a:endParaRPr lang="en-US" dirty="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2971800" cy="3962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8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self-medication hypothesis </a:t>
            </a:r>
            <a:endParaRPr lang="en-US" sz="4000" dirty="0"/>
          </a:p>
        </p:txBody>
      </p:sp>
      <p:sp>
        <p:nvSpPr>
          <p:cNvPr id="3" name="Text Placeholder 2"/>
          <p:cNvSpPr>
            <a:spLocks noGrp="1"/>
          </p:cNvSpPr>
          <p:nvPr>
            <p:ph type="body" sz="half" idx="1"/>
          </p:nvPr>
        </p:nvSpPr>
        <p:spPr/>
        <p:txBody>
          <a:bodyPr>
            <a:normAutofit fontScale="62500" lnSpcReduction="20000"/>
          </a:bodyPr>
          <a:lstStyle/>
          <a:p>
            <a:r>
              <a:rPr lang="en-US" dirty="0" smtClean="0"/>
              <a:t>Dr. Edward </a:t>
            </a:r>
            <a:r>
              <a:rPr lang="en-US" dirty="0" err="1" smtClean="0"/>
              <a:t>Khantzian</a:t>
            </a:r>
            <a:r>
              <a:rPr lang="en-US" dirty="0" smtClean="0"/>
              <a:t>, Harvard psychiatrist</a:t>
            </a:r>
          </a:p>
          <a:p>
            <a:pPr marL="0" indent="0">
              <a:buNone/>
            </a:pPr>
            <a:endParaRPr lang="en-US" dirty="0" smtClean="0"/>
          </a:p>
          <a:p>
            <a:r>
              <a:rPr lang="en-US" dirty="0"/>
              <a:t>D</a:t>
            </a:r>
            <a:r>
              <a:rPr lang="en-US" dirty="0" smtClean="0"/>
              <a:t>erived primarily from clinical observations</a:t>
            </a:r>
          </a:p>
          <a:p>
            <a:pPr lvl="1"/>
            <a:r>
              <a:rPr lang="en-US" dirty="0"/>
              <a:t>s</a:t>
            </a:r>
            <a:r>
              <a:rPr lang="en-US" dirty="0" smtClean="0"/>
              <a:t>ubstances relieve psychological suffering</a:t>
            </a:r>
          </a:p>
          <a:p>
            <a:pPr lvl="1"/>
            <a:r>
              <a:rPr lang="en-US" dirty="0"/>
              <a:t>p</a:t>
            </a:r>
            <a:r>
              <a:rPr lang="en-US" dirty="0" smtClean="0"/>
              <a:t>reference for particular drug involves psychopharmacological specificity</a:t>
            </a:r>
          </a:p>
          <a:p>
            <a:pPr lvl="1"/>
            <a:r>
              <a:rPr lang="en-US" dirty="0"/>
              <a:t>i</a:t>
            </a:r>
            <a:r>
              <a:rPr lang="en-US" dirty="0" smtClean="0"/>
              <a:t>ncludes sub-clinical conditions</a:t>
            </a:r>
          </a:p>
          <a:p>
            <a:pPr lvl="1"/>
            <a:r>
              <a:rPr lang="en-US" dirty="0" smtClean="0"/>
              <a:t>“not intended to substitute for sociocultural and biogenetic theories”</a:t>
            </a:r>
            <a:endParaRPr lang="en-US" dirty="0"/>
          </a:p>
        </p:txBody>
      </p:sp>
      <p:pic>
        <p:nvPicPr>
          <p:cNvPr id="6148" name="Picture 4" descr="You Don’t Have to Self-Medicate Your PT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981199"/>
            <a:ext cx="2981325" cy="444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64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sz="4000" dirty="0" smtClean="0"/>
              <a:t>bio-psycho-social-spiritual</a:t>
            </a:r>
            <a:br>
              <a:rPr lang="en-US" sz="4000" dirty="0" smtClean="0"/>
            </a:br>
            <a:r>
              <a:rPr lang="en-US" sz="4000" dirty="0" smtClean="0"/>
              <a:t>model</a:t>
            </a:r>
            <a:endParaRPr lang="en-US" sz="4000" dirty="0"/>
          </a:p>
        </p:txBody>
      </p:sp>
      <p:sp>
        <p:nvSpPr>
          <p:cNvPr id="7" name="Text Placeholder 6"/>
          <p:cNvSpPr>
            <a:spLocks noGrp="1"/>
          </p:cNvSpPr>
          <p:nvPr>
            <p:ph type="body" sz="half" idx="2"/>
          </p:nvPr>
        </p:nvSpPr>
        <p:spPr>
          <a:xfrm>
            <a:off x="4572000" y="1981200"/>
            <a:ext cx="4191000" cy="4800600"/>
          </a:xfrm>
        </p:spPr>
        <p:txBody>
          <a:bodyPr>
            <a:normAutofit fontScale="55000" lnSpcReduction="20000"/>
          </a:bodyPr>
          <a:lstStyle/>
          <a:p>
            <a:pPr>
              <a:defRPr/>
            </a:pPr>
            <a:r>
              <a:rPr lang="en-US" dirty="0"/>
              <a:t>m</a:t>
            </a:r>
            <a:r>
              <a:rPr lang="en-US" dirty="0" smtClean="0"/>
              <a:t>ay best reflect </a:t>
            </a:r>
            <a:r>
              <a:rPr lang="en-US" dirty="0"/>
              <a:t>a</a:t>
            </a:r>
            <a:r>
              <a:rPr lang="en-US" dirty="0" smtClean="0"/>
              <a:t> holistic approach</a:t>
            </a:r>
          </a:p>
          <a:p>
            <a:pPr marL="0" indent="0">
              <a:buFont typeface="Wingdings" pitchFamily="2" charset="2"/>
              <a:buNone/>
              <a:defRPr/>
            </a:pPr>
            <a:endParaRPr lang="en-US" sz="1500" dirty="0" smtClean="0"/>
          </a:p>
          <a:p>
            <a:pPr>
              <a:defRPr/>
            </a:pPr>
            <a:r>
              <a:rPr lang="en-US" dirty="0"/>
              <a:t>h</a:t>
            </a:r>
            <a:r>
              <a:rPr lang="en-US" dirty="0" smtClean="0"/>
              <a:t>as the capacity to synthesize elements from several complementary models</a:t>
            </a:r>
          </a:p>
          <a:p>
            <a:pPr marL="0" indent="0">
              <a:buFont typeface="Wingdings" pitchFamily="2" charset="2"/>
              <a:buNone/>
              <a:defRPr/>
            </a:pPr>
            <a:endParaRPr lang="en-US" sz="1500" dirty="0" smtClean="0"/>
          </a:p>
          <a:p>
            <a:pPr>
              <a:defRPr/>
            </a:pPr>
            <a:r>
              <a:rPr lang="en-US" dirty="0" smtClean="0"/>
              <a:t>In her text on spirituality in nursing, O’Brien stated, “Spiritual care cannot be separated from physical, social, and psychological care.”</a:t>
            </a:r>
          </a:p>
          <a:p>
            <a:pPr marL="0" indent="0">
              <a:buFont typeface="Wingdings" pitchFamily="2" charset="2"/>
              <a:buNone/>
              <a:defRPr/>
            </a:pPr>
            <a:endParaRPr lang="en-US" sz="1500" dirty="0" smtClean="0"/>
          </a:p>
          <a:p>
            <a:pPr>
              <a:defRPr/>
            </a:pPr>
            <a:r>
              <a:rPr lang="en-US" dirty="0" smtClean="0"/>
              <a:t>From </a:t>
            </a:r>
            <a:r>
              <a:rPr lang="en-US" i="1" dirty="0" smtClean="0"/>
              <a:t>Addressing Substance Use</a:t>
            </a:r>
            <a:r>
              <a:rPr lang="en-US" dirty="0" smtClean="0"/>
              <a:t>,  “… a bio-psycho-social-spiritual model may be seen as the most inclusive and adaptive approach…to employ in the assessment, diagnosis, and treatment of patients across a broad continuum of substance use, including addiction and recovery.”</a:t>
            </a:r>
          </a:p>
          <a:p>
            <a:pPr>
              <a:defRPr/>
            </a:pPr>
            <a:endParaRPr lang="en-US" dirty="0" smtClean="0"/>
          </a:p>
        </p:txBody>
      </p:sp>
      <p:pic>
        <p:nvPicPr>
          <p:cNvPr id="307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1981200"/>
            <a:ext cx="3152775" cy="381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Rectangle 1"/>
          <p:cNvSpPr>
            <a:spLocks noChangeArrowheads="1"/>
          </p:cNvSpPr>
          <p:nvPr/>
        </p:nvSpPr>
        <p:spPr bwMode="auto">
          <a:xfrm>
            <a:off x="1411288" y="5943600"/>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a:spcBef>
                <a:spcPct val="20000"/>
              </a:spcBef>
              <a:buClr>
                <a:schemeClr val="tx1"/>
              </a:buClr>
              <a:buSzPct val="125000"/>
              <a:buFont typeface="Wingdings" pitchFamily="2" charset="2"/>
              <a:buChar char="§"/>
              <a:defRPr sz="2800">
                <a:solidFill>
                  <a:schemeClr val="tx1"/>
                </a:solidFill>
                <a:latin typeface="Tahoma" pitchFamily="34" charset="0"/>
                <a:cs typeface="Arial"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a:spcBef>
                <a:spcPct val="20000"/>
              </a:spcBef>
              <a:buClr>
                <a:schemeClr val="tx1"/>
              </a:buClr>
              <a:buSzPct val="135000"/>
              <a:buFont typeface="Wingdings" pitchFamily="2" charset="2"/>
              <a:buChar char="§"/>
              <a:defRPr sz="2000">
                <a:solidFill>
                  <a:schemeClr val="tx1"/>
                </a:solidFill>
                <a:latin typeface="Tahoma" pitchFamily="34" charset="0"/>
                <a:cs typeface="Arial"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spcBef>
                <a:spcPct val="0"/>
              </a:spcBef>
              <a:buClrTx/>
              <a:buSzTx/>
              <a:buFontTx/>
              <a:buNone/>
            </a:pPr>
            <a:r>
              <a:rPr lang="en-US" altLang="en-US" sz="1800" i="0" u="none">
                <a:solidFill>
                  <a:srgbClr val="FFFFFF"/>
                </a:solidFill>
                <a:cs typeface="Tahoma" pitchFamily="34" charset="0"/>
              </a:rPr>
              <a:t>(Matteliano et al., 2012) </a:t>
            </a:r>
          </a:p>
        </p:txBody>
      </p:sp>
    </p:spTree>
    <p:extLst>
      <p:ext uri="{BB962C8B-B14F-4D97-AF65-F5344CB8AC3E}">
        <p14:creationId xmlns:p14="http://schemas.microsoft.com/office/powerpoint/2010/main" val="2512438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a:t>
            </a:r>
            <a:r>
              <a:rPr lang="en-US" dirty="0" smtClean="0"/>
              <a:t>efinition of addiction</a:t>
            </a:r>
            <a:endParaRPr lang="en-US" dirty="0"/>
          </a:p>
        </p:txBody>
      </p:sp>
      <p:sp>
        <p:nvSpPr>
          <p:cNvPr id="3" name="Content Placeholder 2"/>
          <p:cNvSpPr>
            <a:spLocks noGrp="1"/>
          </p:cNvSpPr>
          <p:nvPr>
            <p:ph idx="1"/>
          </p:nvPr>
        </p:nvSpPr>
        <p:spPr/>
        <p:txBody>
          <a:bodyPr>
            <a:normAutofit fontScale="62500" lnSpcReduction="20000"/>
          </a:bodyPr>
          <a:lstStyle/>
          <a:p>
            <a:pPr marL="0" indent="0">
              <a:buFont typeface="Wingdings" pitchFamily="2" charset="2"/>
              <a:buNone/>
              <a:defRPr/>
            </a:pPr>
            <a:r>
              <a:rPr lang="en-US" dirty="0" smtClean="0"/>
              <a:t>American Society of Addiction Medicine (ASAM, 2011):</a:t>
            </a:r>
          </a:p>
          <a:p>
            <a:pPr marL="0" indent="0">
              <a:buFont typeface="Wingdings" pitchFamily="2" charset="2"/>
              <a:buNone/>
              <a:defRPr/>
            </a:pPr>
            <a:endParaRPr lang="en-US" dirty="0"/>
          </a:p>
          <a:p>
            <a:pPr marL="0" indent="0">
              <a:buFont typeface="Wingdings" pitchFamily="2" charset="2"/>
              <a:buNone/>
              <a:defRPr/>
            </a:pPr>
            <a:r>
              <a:rPr lang="en-US" dirty="0" smtClean="0"/>
              <a:t>Addiction is a </a:t>
            </a:r>
            <a:r>
              <a:rPr lang="en-US" b="1" dirty="0" smtClean="0">
                <a:solidFill>
                  <a:srgbClr val="FFFF00"/>
                </a:solidFill>
              </a:rPr>
              <a:t>primary, chronic disease of brain reward</a:t>
            </a:r>
            <a:r>
              <a:rPr lang="en-US" dirty="0" smtClean="0"/>
              <a:t>, motivation, memory and related circuitry.  Dysfunction in these circuits leads to characteristic </a:t>
            </a:r>
            <a:r>
              <a:rPr lang="en-US" b="1" dirty="0" smtClean="0">
                <a:solidFill>
                  <a:srgbClr val="FFFF00"/>
                </a:solidFill>
              </a:rPr>
              <a:t>biological, psychological, social and spiritual manifestations</a:t>
            </a:r>
            <a:r>
              <a:rPr lang="en-US" dirty="0" smtClean="0"/>
              <a:t>.  This is reflected in an individually </a:t>
            </a:r>
            <a:r>
              <a:rPr lang="en-US" b="1" dirty="0" smtClean="0">
                <a:solidFill>
                  <a:srgbClr val="FFFF00"/>
                </a:solidFill>
              </a:rPr>
              <a:t>pathologically pursuing reward and/or relief by substance use</a:t>
            </a:r>
            <a:r>
              <a:rPr lang="en-US" dirty="0" smtClean="0"/>
              <a:t> and other behaviors…Addiction is </a:t>
            </a:r>
            <a:r>
              <a:rPr lang="en-US" b="1" dirty="0" smtClean="0">
                <a:solidFill>
                  <a:srgbClr val="FFFF00"/>
                </a:solidFill>
              </a:rPr>
              <a:t>characterized by inability to </a:t>
            </a:r>
            <a:r>
              <a:rPr lang="en-US" dirty="0" smtClean="0"/>
              <a:t>consistently </a:t>
            </a:r>
            <a:r>
              <a:rPr lang="en-US" b="1" dirty="0" smtClean="0">
                <a:solidFill>
                  <a:srgbClr val="FFFF00"/>
                </a:solidFill>
              </a:rPr>
              <a:t>abstain</a:t>
            </a:r>
            <a:r>
              <a:rPr lang="en-US" dirty="0" smtClean="0"/>
              <a:t>, </a:t>
            </a:r>
            <a:r>
              <a:rPr lang="en-US" b="1" dirty="0" smtClean="0">
                <a:solidFill>
                  <a:srgbClr val="FFFF00"/>
                </a:solidFill>
              </a:rPr>
              <a:t>impairment in </a:t>
            </a:r>
            <a:r>
              <a:rPr lang="en-US" dirty="0" smtClean="0"/>
              <a:t>behavioral </a:t>
            </a:r>
            <a:r>
              <a:rPr lang="en-US" b="1" dirty="0" smtClean="0">
                <a:solidFill>
                  <a:srgbClr val="FFFF00"/>
                </a:solidFill>
              </a:rPr>
              <a:t>control, craving, diminished recognition of </a:t>
            </a:r>
            <a:r>
              <a:rPr lang="en-US" dirty="0" smtClean="0"/>
              <a:t>significant </a:t>
            </a:r>
            <a:r>
              <a:rPr lang="en-US" b="1" dirty="0" smtClean="0">
                <a:solidFill>
                  <a:srgbClr val="FFFF00"/>
                </a:solidFill>
              </a:rPr>
              <a:t>problems with</a:t>
            </a:r>
            <a:r>
              <a:rPr lang="en-US" dirty="0" smtClean="0"/>
              <a:t> one’s </a:t>
            </a:r>
            <a:r>
              <a:rPr lang="en-US" b="1" dirty="0" smtClean="0">
                <a:solidFill>
                  <a:srgbClr val="FFFF00"/>
                </a:solidFill>
              </a:rPr>
              <a:t>behaviors and</a:t>
            </a:r>
            <a:r>
              <a:rPr lang="en-US" dirty="0" smtClean="0"/>
              <a:t> interpersonal </a:t>
            </a:r>
            <a:r>
              <a:rPr lang="en-US" b="1" dirty="0" smtClean="0">
                <a:solidFill>
                  <a:srgbClr val="FFFF00"/>
                </a:solidFill>
              </a:rPr>
              <a:t>relationships,</a:t>
            </a:r>
            <a:r>
              <a:rPr lang="en-US" dirty="0" smtClean="0"/>
              <a:t> and a </a:t>
            </a:r>
            <a:r>
              <a:rPr lang="en-US" b="1" dirty="0" smtClean="0">
                <a:solidFill>
                  <a:srgbClr val="FFFF00"/>
                </a:solidFill>
              </a:rPr>
              <a:t>dysfunction of emotional response</a:t>
            </a:r>
            <a:r>
              <a:rPr lang="en-US" dirty="0" smtClean="0"/>
              <a:t>.  Like other chronic diseases, addiction </a:t>
            </a:r>
            <a:r>
              <a:rPr lang="en-US" b="1" dirty="0" smtClean="0">
                <a:solidFill>
                  <a:srgbClr val="FFFF00"/>
                </a:solidFill>
              </a:rPr>
              <a:t>often involves cycles of relapse and remission</a:t>
            </a:r>
            <a:r>
              <a:rPr lang="en-US" dirty="0" smtClean="0"/>
              <a:t>.  </a:t>
            </a:r>
            <a:r>
              <a:rPr lang="en-US" b="1" dirty="0" smtClean="0">
                <a:solidFill>
                  <a:srgbClr val="FFFF00"/>
                </a:solidFill>
              </a:rPr>
              <a:t>Without treatment or</a:t>
            </a:r>
            <a:r>
              <a:rPr lang="en-US" dirty="0" smtClean="0"/>
              <a:t> engagement in </a:t>
            </a:r>
            <a:r>
              <a:rPr lang="en-US" b="1" dirty="0" smtClean="0">
                <a:solidFill>
                  <a:srgbClr val="FFFF00"/>
                </a:solidFill>
              </a:rPr>
              <a:t>recovery</a:t>
            </a:r>
            <a:r>
              <a:rPr lang="en-US" dirty="0" smtClean="0"/>
              <a:t> activities, addiction is </a:t>
            </a:r>
            <a:r>
              <a:rPr lang="en-US" b="1" dirty="0" smtClean="0">
                <a:solidFill>
                  <a:srgbClr val="FFFF00"/>
                </a:solidFill>
              </a:rPr>
              <a:t>progressive</a:t>
            </a:r>
            <a:r>
              <a:rPr lang="en-US" dirty="0" smtClean="0"/>
              <a:t> and </a:t>
            </a:r>
            <a:r>
              <a:rPr lang="en-US" b="1" dirty="0" smtClean="0">
                <a:solidFill>
                  <a:srgbClr val="FFFF00"/>
                </a:solidFill>
              </a:rPr>
              <a:t>can result in disability or premature death.</a:t>
            </a:r>
            <a:endParaRPr lang="en-US" b="1" dirty="0">
              <a:solidFill>
                <a:srgbClr val="FFFF00"/>
              </a:solidFill>
            </a:endParaRPr>
          </a:p>
        </p:txBody>
      </p:sp>
    </p:spTree>
    <p:extLst>
      <p:ext uri="{BB962C8B-B14F-4D97-AF65-F5344CB8AC3E}">
        <p14:creationId xmlns:p14="http://schemas.microsoft.com/office/powerpoint/2010/main" val="3910865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obacco use</a:t>
            </a:r>
            <a:endParaRPr lang="en-US" dirty="0"/>
          </a:p>
        </p:txBody>
      </p:sp>
      <p:sp>
        <p:nvSpPr>
          <p:cNvPr id="3" name="Text Placeholder 2"/>
          <p:cNvSpPr>
            <a:spLocks noGrp="1"/>
          </p:cNvSpPr>
          <p:nvPr>
            <p:ph type="body" sz="half" idx="1"/>
          </p:nvPr>
        </p:nvSpPr>
        <p:spPr>
          <a:xfrm>
            <a:off x="381000" y="1981200"/>
            <a:ext cx="6400800" cy="5181600"/>
          </a:xfrm>
        </p:spPr>
        <p:txBody>
          <a:bodyPr>
            <a:normAutofit fontScale="47500" lnSpcReduction="20000"/>
          </a:bodyPr>
          <a:lstStyle/>
          <a:p>
            <a:r>
              <a:rPr lang="en-US" b="1" dirty="0" smtClean="0">
                <a:solidFill>
                  <a:srgbClr val="FFFF00"/>
                </a:solidFill>
              </a:rPr>
              <a:t>Single greatest cause </a:t>
            </a:r>
            <a:r>
              <a:rPr lang="en-US" dirty="0" smtClean="0"/>
              <a:t>of </a:t>
            </a:r>
            <a:r>
              <a:rPr lang="en-US" b="1" dirty="0" smtClean="0">
                <a:solidFill>
                  <a:srgbClr val="FFFF00"/>
                </a:solidFill>
              </a:rPr>
              <a:t>preventable morbidity and mortality </a:t>
            </a:r>
            <a:r>
              <a:rPr lang="en-US" dirty="0" smtClean="0"/>
              <a:t>in the United States</a:t>
            </a:r>
          </a:p>
          <a:p>
            <a:pPr lvl="1"/>
            <a:r>
              <a:rPr lang="en-US" dirty="0" smtClean="0"/>
              <a:t>&gt; 440,000 premature deaths annually</a:t>
            </a:r>
          </a:p>
          <a:p>
            <a:pPr lvl="1"/>
            <a:r>
              <a:rPr lang="en-US" dirty="0" smtClean="0"/>
              <a:t>Includes 49,000 from exposure to secondhand smoke</a:t>
            </a:r>
          </a:p>
          <a:p>
            <a:pPr lvl="1"/>
            <a:r>
              <a:rPr lang="en-US" dirty="0" smtClean="0"/>
              <a:t>Despite significant reductions during past 5 decades, 19.0% of adults were current smokers in 2011</a:t>
            </a:r>
          </a:p>
          <a:p>
            <a:pPr lvl="1"/>
            <a:r>
              <a:rPr lang="en-US" dirty="0" smtClean="0"/>
              <a:t>Rates higher among men (22%), those below poverty level (29%), American Indians and Alaskan Natives (32%), those with GED (45%)</a:t>
            </a:r>
          </a:p>
          <a:p>
            <a:pPr marL="457200" lvl="1" indent="0">
              <a:buNone/>
            </a:pPr>
            <a:endParaRPr lang="en-US" dirty="0" smtClean="0"/>
          </a:p>
          <a:p>
            <a:r>
              <a:rPr lang="en-US" b="1" dirty="0" smtClean="0">
                <a:solidFill>
                  <a:srgbClr val="FFFF00"/>
                </a:solidFill>
              </a:rPr>
              <a:t>Ranks continue to be filled by youth</a:t>
            </a:r>
          </a:p>
          <a:p>
            <a:pPr lvl="1"/>
            <a:r>
              <a:rPr lang="en-US" dirty="0" smtClean="0"/>
              <a:t>Tobacco use termed pediatric epidemic</a:t>
            </a:r>
          </a:p>
          <a:p>
            <a:pPr lvl="1"/>
            <a:r>
              <a:rPr lang="en-US" dirty="0" smtClean="0"/>
              <a:t>Each day 4,000 under age 18 smoke first cigarettes</a:t>
            </a:r>
          </a:p>
          <a:p>
            <a:pPr lvl="1"/>
            <a:r>
              <a:rPr lang="en-US" dirty="0" smtClean="0"/>
              <a:t>Among high school seniors, 1 in 4 a regular cigarette smoker, and 80% of these will continue to smoke into adulthood</a:t>
            </a:r>
          </a:p>
          <a:p>
            <a:pPr lvl="1"/>
            <a:r>
              <a:rPr lang="en-US" dirty="0" smtClean="0"/>
              <a:t>1 in 5 white adolescent males (aged 12-17) uses smokeless tobacco</a:t>
            </a:r>
          </a:p>
          <a:p>
            <a:pPr marL="457200" lvl="1" indent="0">
              <a:buNone/>
            </a:pPr>
            <a:endParaRPr lang="en-US" dirty="0" smtClean="0"/>
          </a:p>
          <a:p>
            <a:r>
              <a:rPr lang="en-US" b="1" dirty="0">
                <a:solidFill>
                  <a:srgbClr val="FFFF00"/>
                </a:solidFill>
              </a:rPr>
              <a:t>S</a:t>
            </a:r>
            <a:r>
              <a:rPr lang="en-US" b="1" dirty="0" smtClean="0">
                <a:solidFill>
                  <a:srgbClr val="FFFF00"/>
                </a:solidFill>
              </a:rPr>
              <a:t>moking </a:t>
            </a:r>
            <a:r>
              <a:rPr lang="en-US" dirty="0" smtClean="0"/>
              <a:t>rates </a:t>
            </a:r>
            <a:r>
              <a:rPr lang="en-US" b="1" dirty="0" smtClean="0">
                <a:solidFill>
                  <a:srgbClr val="FFFF00"/>
                </a:solidFill>
              </a:rPr>
              <a:t>during pregnancy </a:t>
            </a:r>
            <a:r>
              <a:rPr lang="en-US" dirty="0" smtClean="0"/>
              <a:t>among women ages 15-44:    22% among whites, 14% among blacks, 7% among Hispanics</a:t>
            </a:r>
          </a:p>
          <a:p>
            <a:pPr lvl="1"/>
            <a:r>
              <a:rPr lang="en-US" dirty="0" smtClean="0"/>
              <a:t>Smoking during pregnancy associated with spontaneous abortions, stillbirth, preterm birth, fetal growth restriction</a:t>
            </a:r>
          </a:p>
          <a:p>
            <a:pPr lvl="1"/>
            <a:r>
              <a:rPr lang="en-US" dirty="0" smtClean="0"/>
              <a:t>Although most women may cease smoking during pregnancy, many relapse following delivery</a:t>
            </a:r>
          </a:p>
          <a:p>
            <a:pPr lvl="1"/>
            <a:r>
              <a:rPr lang="en-US" dirty="0" smtClean="0"/>
              <a:t>Children exposed to secondhand smoke more likely to suffer from ear infections, asthma, other respiratory illnesses</a:t>
            </a:r>
            <a:endParaRPr lang="en-US" dirty="0"/>
          </a:p>
        </p:txBody>
      </p:sp>
      <p:pic>
        <p:nvPicPr>
          <p:cNvPr id="9219"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34200" y="1981200"/>
            <a:ext cx="1781573" cy="464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3000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lcohol use</a:t>
            </a:r>
            <a:endParaRPr lang="en-US" dirty="0"/>
          </a:p>
        </p:txBody>
      </p:sp>
      <p:sp>
        <p:nvSpPr>
          <p:cNvPr id="4" name="Text Placeholder 3"/>
          <p:cNvSpPr>
            <a:spLocks noGrp="1"/>
          </p:cNvSpPr>
          <p:nvPr>
            <p:ph type="body" sz="half" idx="2"/>
          </p:nvPr>
        </p:nvSpPr>
        <p:spPr>
          <a:xfrm>
            <a:off x="3200400" y="1981200"/>
            <a:ext cx="5867400" cy="4724400"/>
          </a:xfrm>
        </p:spPr>
        <p:txBody>
          <a:bodyPr>
            <a:normAutofit fontScale="47500" lnSpcReduction="20000"/>
          </a:bodyPr>
          <a:lstStyle/>
          <a:p>
            <a:r>
              <a:rPr lang="en-US" b="1" dirty="0" smtClean="0">
                <a:solidFill>
                  <a:srgbClr val="FFFF00"/>
                </a:solidFill>
              </a:rPr>
              <a:t>Third leading cause of preventable death in US </a:t>
            </a:r>
            <a:r>
              <a:rPr lang="en-US" dirty="0" smtClean="0"/>
              <a:t>(85,000)    after tobacco, and combination of poor diet and inactivity</a:t>
            </a:r>
          </a:p>
          <a:p>
            <a:pPr marL="0" indent="0">
              <a:buNone/>
            </a:pPr>
            <a:endParaRPr lang="en-US" sz="1700" dirty="0" smtClean="0"/>
          </a:p>
          <a:p>
            <a:r>
              <a:rPr lang="en-US" dirty="0" smtClean="0"/>
              <a:t>In one epidemiological study, </a:t>
            </a:r>
            <a:r>
              <a:rPr lang="en-US" b="1" dirty="0" smtClean="0">
                <a:solidFill>
                  <a:srgbClr val="FFFF00"/>
                </a:solidFill>
              </a:rPr>
              <a:t>lifetime prevalence </a:t>
            </a:r>
            <a:r>
              <a:rPr lang="en-US" dirty="0" smtClean="0"/>
              <a:t>of </a:t>
            </a:r>
            <a:r>
              <a:rPr lang="en-US" b="1" dirty="0" smtClean="0">
                <a:solidFill>
                  <a:srgbClr val="FFFF00"/>
                </a:solidFill>
              </a:rPr>
              <a:t>any alcohol use disorder</a:t>
            </a:r>
            <a:r>
              <a:rPr lang="en-US" dirty="0" smtClean="0"/>
              <a:t> was </a:t>
            </a:r>
            <a:r>
              <a:rPr lang="en-US" b="1" dirty="0" smtClean="0">
                <a:solidFill>
                  <a:srgbClr val="FFFF00"/>
                </a:solidFill>
              </a:rPr>
              <a:t>30%</a:t>
            </a:r>
          </a:p>
          <a:p>
            <a:pPr marL="0" indent="0">
              <a:buNone/>
            </a:pPr>
            <a:endParaRPr lang="en-US" sz="1700" dirty="0" smtClean="0"/>
          </a:p>
          <a:p>
            <a:r>
              <a:rPr lang="en-US" dirty="0" smtClean="0"/>
              <a:t>In another study, </a:t>
            </a:r>
            <a:r>
              <a:rPr lang="en-US" b="1" dirty="0" smtClean="0">
                <a:solidFill>
                  <a:srgbClr val="FFFF00"/>
                </a:solidFill>
              </a:rPr>
              <a:t>risky or hazardous alcohol use </a:t>
            </a:r>
            <a:r>
              <a:rPr lang="en-US" dirty="0" smtClean="0"/>
              <a:t>(&gt;NIAAA guidelines, Box 3) in </a:t>
            </a:r>
            <a:r>
              <a:rPr lang="en-US" b="1" dirty="0" smtClean="0">
                <a:solidFill>
                  <a:srgbClr val="FFFF00"/>
                </a:solidFill>
              </a:rPr>
              <a:t>past month </a:t>
            </a:r>
            <a:r>
              <a:rPr lang="en-US" dirty="0" smtClean="0"/>
              <a:t>was </a:t>
            </a:r>
            <a:r>
              <a:rPr lang="en-US" b="1" dirty="0" smtClean="0">
                <a:solidFill>
                  <a:srgbClr val="FFFF00"/>
                </a:solidFill>
              </a:rPr>
              <a:t>22%</a:t>
            </a:r>
          </a:p>
          <a:p>
            <a:pPr marL="0" indent="0">
              <a:buNone/>
            </a:pPr>
            <a:endParaRPr lang="en-US" sz="1700" dirty="0" smtClean="0"/>
          </a:p>
          <a:p>
            <a:r>
              <a:rPr lang="en-US" b="1" dirty="0" smtClean="0">
                <a:solidFill>
                  <a:srgbClr val="FFFF00"/>
                </a:solidFill>
              </a:rPr>
              <a:t>Many </a:t>
            </a:r>
            <a:r>
              <a:rPr lang="en-US" dirty="0" smtClean="0"/>
              <a:t>adults </a:t>
            </a:r>
            <a:r>
              <a:rPr lang="en-US" b="1" dirty="0" smtClean="0">
                <a:solidFill>
                  <a:srgbClr val="FFFF00"/>
                </a:solidFill>
              </a:rPr>
              <a:t>who develop </a:t>
            </a:r>
            <a:r>
              <a:rPr lang="en-US" dirty="0" smtClean="0"/>
              <a:t>alcohol use </a:t>
            </a:r>
            <a:r>
              <a:rPr lang="en-US" b="1" dirty="0" smtClean="0">
                <a:solidFill>
                  <a:srgbClr val="FFFF00"/>
                </a:solidFill>
              </a:rPr>
              <a:t>disorders</a:t>
            </a:r>
            <a:r>
              <a:rPr lang="en-US" dirty="0" smtClean="0"/>
              <a:t> </a:t>
            </a:r>
            <a:r>
              <a:rPr lang="en-US" b="1" dirty="0" smtClean="0">
                <a:solidFill>
                  <a:srgbClr val="FFFF00"/>
                </a:solidFill>
              </a:rPr>
              <a:t>establish</a:t>
            </a:r>
            <a:r>
              <a:rPr lang="en-US" dirty="0" smtClean="0"/>
              <a:t> patterns of </a:t>
            </a:r>
            <a:r>
              <a:rPr lang="en-US" b="1" dirty="0" smtClean="0">
                <a:solidFill>
                  <a:srgbClr val="FFFF00"/>
                </a:solidFill>
              </a:rPr>
              <a:t>problematic drinking during adolescence</a:t>
            </a:r>
          </a:p>
          <a:p>
            <a:pPr marL="0" indent="0">
              <a:buNone/>
            </a:pPr>
            <a:endParaRPr lang="en-US" sz="1700" dirty="0" smtClean="0"/>
          </a:p>
          <a:p>
            <a:pPr lvl="1"/>
            <a:r>
              <a:rPr lang="en-US" b="1" dirty="0" smtClean="0">
                <a:solidFill>
                  <a:srgbClr val="FFFF00"/>
                </a:solidFill>
              </a:rPr>
              <a:t>Monitoring the Future (MTF) 2011</a:t>
            </a:r>
          </a:p>
          <a:p>
            <a:pPr lvl="2"/>
            <a:r>
              <a:rPr lang="en-US" dirty="0" smtClean="0"/>
              <a:t>70% of </a:t>
            </a:r>
            <a:r>
              <a:rPr lang="en-US" b="1" dirty="0" smtClean="0">
                <a:solidFill>
                  <a:srgbClr val="FFFF00"/>
                </a:solidFill>
              </a:rPr>
              <a:t>high school seniors </a:t>
            </a:r>
            <a:r>
              <a:rPr lang="en-US" dirty="0" smtClean="0"/>
              <a:t>reported lifetime use</a:t>
            </a:r>
          </a:p>
          <a:p>
            <a:pPr lvl="2"/>
            <a:r>
              <a:rPr lang="en-US" dirty="0" smtClean="0"/>
              <a:t>51% drunk at least once</a:t>
            </a:r>
          </a:p>
          <a:p>
            <a:pPr lvl="2"/>
            <a:r>
              <a:rPr lang="en-US" b="1" dirty="0" smtClean="0">
                <a:solidFill>
                  <a:srgbClr val="FFFF00"/>
                </a:solidFill>
              </a:rPr>
              <a:t>22% binge drinking</a:t>
            </a:r>
            <a:r>
              <a:rPr lang="en-US" dirty="0" smtClean="0"/>
              <a:t> (defined as </a:t>
            </a:r>
            <a:r>
              <a:rPr lang="en-US" u="sng" dirty="0" smtClean="0"/>
              <a:t>&gt;</a:t>
            </a:r>
            <a:r>
              <a:rPr lang="en-US" dirty="0" smtClean="0"/>
              <a:t> 5 drinks in a row) </a:t>
            </a:r>
            <a:r>
              <a:rPr lang="en-US" b="1" dirty="0" smtClean="0">
                <a:solidFill>
                  <a:srgbClr val="FFFF00"/>
                </a:solidFill>
              </a:rPr>
              <a:t>during last 2 weeks</a:t>
            </a:r>
          </a:p>
          <a:p>
            <a:pPr marL="914400" lvl="2" indent="0">
              <a:buNone/>
            </a:pPr>
            <a:endParaRPr lang="en-US" sz="1700" dirty="0" smtClean="0"/>
          </a:p>
          <a:p>
            <a:pPr lvl="1"/>
            <a:r>
              <a:rPr lang="en-US" b="1" dirty="0" smtClean="0">
                <a:solidFill>
                  <a:srgbClr val="FFFF00"/>
                </a:solidFill>
              </a:rPr>
              <a:t>“Extreme binge drinking,” </a:t>
            </a:r>
            <a:r>
              <a:rPr lang="en-US" dirty="0" smtClean="0"/>
              <a:t>high school seniors 2005—2011 </a:t>
            </a:r>
          </a:p>
          <a:p>
            <a:pPr lvl="2"/>
            <a:r>
              <a:rPr lang="en-US" dirty="0" smtClean="0"/>
              <a:t>20% </a:t>
            </a:r>
            <a:r>
              <a:rPr lang="en-US" u="sng" dirty="0" smtClean="0"/>
              <a:t>&gt;</a:t>
            </a:r>
            <a:r>
              <a:rPr lang="en-US" dirty="0" smtClean="0"/>
              <a:t> 5 drinks in a row</a:t>
            </a:r>
          </a:p>
          <a:p>
            <a:pPr lvl="2"/>
            <a:r>
              <a:rPr lang="en-US" dirty="0" smtClean="0"/>
              <a:t>11% </a:t>
            </a:r>
            <a:r>
              <a:rPr lang="en-US" u="sng" dirty="0" smtClean="0"/>
              <a:t>&gt;</a:t>
            </a:r>
            <a:r>
              <a:rPr lang="en-US" dirty="0" smtClean="0"/>
              <a:t> 10 drinks in a row</a:t>
            </a:r>
          </a:p>
          <a:p>
            <a:pPr lvl="2"/>
            <a:r>
              <a:rPr lang="en-US" dirty="0" smtClean="0"/>
              <a:t>6%   </a:t>
            </a:r>
            <a:r>
              <a:rPr lang="en-US" u="sng" dirty="0" smtClean="0"/>
              <a:t>&gt;</a:t>
            </a:r>
            <a:r>
              <a:rPr lang="en-US" dirty="0" smtClean="0"/>
              <a:t> 15 drink in a now, in the past 2 weeks</a:t>
            </a:r>
          </a:p>
          <a:p>
            <a:pPr marL="914400" lvl="2" indent="0">
              <a:buNone/>
            </a:pPr>
            <a:endParaRPr lang="en-US" sz="1700" dirty="0" smtClean="0"/>
          </a:p>
          <a:p>
            <a:pPr lvl="1"/>
            <a:r>
              <a:rPr lang="en-US" dirty="0" smtClean="0"/>
              <a:t>Binge drinkers more likely to be </a:t>
            </a:r>
            <a:r>
              <a:rPr lang="en-US" b="1" dirty="0" smtClean="0">
                <a:solidFill>
                  <a:srgbClr val="FFFF00"/>
                </a:solidFill>
              </a:rPr>
              <a:t>male</a:t>
            </a:r>
            <a:r>
              <a:rPr lang="en-US" dirty="0" smtClean="0"/>
              <a:t>, more days of </a:t>
            </a:r>
            <a:r>
              <a:rPr lang="en-US" b="1" dirty="0" smtClean="0">
                <a:solidFill>
                  <a:srgbClr val="FFFF00"/>
                </a:solidFill>
              </a:rPr>
              <a:t>skipping school</a:t>
            </a:r>
            <a:r>
              <a:rPr lang="en-US" dirty="0" smtClean="0"/>
              <a:t>, perceiving that </a:t>
            </a:r>
            <a:r>
              <a:rPr lang="en-US" b="1" dirty="0" smtClean="0">
                <a:solidFill>
                  <a:srgbClr val="FFFF00"/>
                </a:solidFill>
              </a:rPr>
              <a:t>more friends </a:t>
            </a:r>
            <a:r>
              <a:rPr lang="en-US" dirty="0" smtClean="0"/>
              <a:t>got </a:t>
            </a:r>
            <a:r>
              <a:rPr lang="en-US" b="1" dirty="0" smtClean="0">
                <a:solidFill>
                  <a:srgbClr val="FFFF00"/>
                </a:solidFill>
              </a:rPr>
              <a:t>drunk,</a:t>
            </a:r>
            <a:r>
              <a:rPr lang="en-US" dirty="0" smtClean="0"/>
              <a:t> spending </a:t>
            </a:r>
            <a:r>
              <a:rPr lang="en-US" b="1" dirty="0" smtClean="0">
                <a:solidFill>
                  <a:srgbClr val="FFFF00"/>
                </a:solidFill>
              </a:rPr>
              <a:t>more evenings out</a:t>
            </a:r>
            <a:r>
              <a:rPr lang="en-US" dirty="0" smtClean="0"/>
              <a:t> with friends, </a:t>
            </a:r>
            <a:r>
              <a:rPr lang="en-US" b="1" dirty="0" smtClean="0">
                <a:solidFill>
                  <a:srgbClr val="FFFF00"/>
                </a:solidFill>
              </a:rPr>
              <a:t>use of cigarettes or marijuana </a:t>
            </a:r>
            <a:r>
              <a:rPr lang="en-US" dirty="0" smtClean="0"/>
              <a:t>during last month.</a:t>
            </a:r>
          </a:p>
          <a:p>
            <a:pPr lvl="2"/>
            <a:endParaRPr lang="en-US" dirty="0" smtClean="0"/>
          </a:p>
          <a:p>
            <a:endParaRPr lang="en-US" dirty="0" smtClean="0"/>
          </a:p>
          <a:p>
            <a:endParaRPr lang="en-US" dirty="0"/>
          </a:p>
        </p:txBody>
      </p:sp>
      <p:pic>
        <p:nvPicPr>
          <p:cNvPr id="10245"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186575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040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contact information</a:t>
            </a:r>
            <a:endParaRPr lang="en-US" dirty="0"/>
          </a:p>
        </p:txBody>
      </p:sp>
      <p:sp>
        <p:nvSpPr>
          <p:cNvPr id="3" name="Content Placeholder 2"/>
          <p:cNvSpPr>
            <a:spLocks noGrp="1"/>
          </p:cNvSpPr>
          <p:nvPr>
            <p:ph idx="1"/>
          </p:nvPr>
        </p:nvSpPr>
        <p:spPr>
          <a:xfrm>
            <a:off x="1066800" y="1981200"/>
            <a:ext cx="7772400" cy="4495800"/>
          </a:xfrm>
        </p:spPr>
        <p:txBody>
          <a:bodyPr>
            <a:normAutofit fontScale="62500" lnSpcReduction="20000"/>
          </a:bodyPr>
          <a:lstStyle/>
          <a:p>
            <a:pPr marL="0" indent="0">
              <a:buFont typeface="Wingdings" pitchFamily="2" charset="2"/>
              <a:buNone/>
              <a:defRPr/>
            </a:pPr>
            <a:r>
              <a:rPr lang="en-US" sz="4000" dirty="0" smtClean="0"/>
              <a:t>Dr. Stephen Strobbe</a:t>
            </a:r>
          </a:p>
          <a:p>
            <a:pPr marL="0" indent="0">
              <a:buFont typeface="Wingdings" pitchFamily="2" charset="2"/>
              <a:buNone/>
              <a:defRPr/>
            </a:pPr>
            <a:endParaRPr lang="en-US" sz="1300" dirty="0" smtClean="0"/>
          </a:p>
          <a:p>
            <a:pPr marL="0" indent="0">
              <a:buFont typeface="Wingdings" pitchFamily="2" charset="2"/>
              <a:buNone/>
              <a:defRPr/>
            </a:pPr>
            <a:r>
              <a:rPr lang="en-US" i="1" dirty="0" smtClean="0"/>
              <a:t>Clinical Associate Professor</a:t>
            </a:r>
          </a:p>
          <a:p>
            <a:pPr marL="0" indent="0">
              <a:buFont typeface="Wingdings" pitchFamily="2" charset="2"/>
              <a:buNone/>
              <a:defRPr/>
            </a:pPr>
            <a:r>
              <a:rPr lang="en-US" dirty="0" smtClean="0"/>
              <a:t>University of Michigan School of Nursing</a:t>
            </a:r>
          </a:p>
          <a:p>
            <a:pPr marL="0" indent="0">
              <a:buFont typeface="Wingdings" pitchFamily="2" charset="2"/>
              <a:buNone/>
              <a:defRPr/>
            </a:pPr>
            <a:r>
              <a:rPr lang="en-US" dirty="0" smtClean="0"/>
              <a:t>University of Michigan Department of Psychiatry</a:t>
            </a:r>
          </a:p>
          <a:p>
            <a:pPr marL="0" indent="0">
              <a:buFont typeface="Wingdings" pitchFamily="2" charset="2"/>
              <a:buNone/>
              <a:defRPr/>
            </a:pPr>
            <a:endParaRPr lang="en-US" sz="1300" dirty="0"/>
          </a:p>
          <a:p>
            <a:pPr marL="0" indent="0">
              <a:buFont typeface="Wingdings" pitchFamily="2" charset="2"/>
              <a:buNone/>
              <a:defRPr/>
            </a:pPr>
            <a:r>
              <a:rPr lang="en-US" i="1" dirty="0" smtClean="0"/>
              <a:t>President-Elect</a:t>
            </a:r>
          </a:p>
          <a:p>
            <a:pPr marL="0" indent="0">
              <a:buFont typeface="Wingdings" pitchFamily="2" charset="2"/>
              <a:buNone/>
              <a:defRPr/>
            </a:pPr>
            <a:r>
              <a:rPr lang="en-US" dirty="0" smtClean="0"/>
              <a:t>International Nurses Society on Addictions (</a:t>
            </a:r>
            <a:r>
              <a:rPr lang="en-US" dirty="0" err="1" smtClean="0"/>
              <a:t>IntNSA</a:t>
            </a:r>
            <a:r>
              <a:rPr lang="en-US" dirty="0" smtClean="0"/>
              <a:t>)</a:t>
            </a:r>
          </a:p>
          <a:p>
            <a:pPr marL="0" indent="0">
              <a:buFont typeface="Wingdings" pitchFamily="2" charset="2"/>
              <a:buNone/>
              <a:defRPr/>
            </a:pPr>
            <a:r>
              <a:rPr lang="en-US" dirty="0" smtClean="0">
                <a:hlinkClick r:id="rId2"/>
              </a:rPr>
              <a:t>www.intnsa.org</a:t>
            </a:r>
            <a:endParaRPr lang="en-US" dirty="0" smtClean="0"/>
          </a:p>
          <a:p>
            <a:pPr marL="0" indent="0">
              <a:buFont typeface="Wingdings" pitchFamily="2" charset="2"/>
              <a:buNone/>
              <a:defRPr/>
            </a:pPr>
            <a:endParaRPr lang="en-US" sz="800" dirty="0" smtClean="0"/>
          </a:p>
          <a:p>
            <a:pPr marL="0" indent="0">
              <a:buFont typeface="Wingdings" pitchFamily="2" charset="2"/>
              <a:buNone/>
              <a:defRPr/>
            </a:pPr>
            <a:endParaRPr lang="en-US" sz="800" dirty="0"/>
          </a:p>
          <a:p>
            <a:pPr marL="0" indent="0">
              <a:buFont typeface="Wingdings" pitchFamily="2" charset="2"/>
              <a:buNone/>
              <a:defRPr/>
            </a:pPr>
            <a:endParaRPr lang="en-US" sz="1300" dirty="0" smtClean="0"/>
          </a:p>
          <a:p>
            <a:pPr marL="0" indent="0">
              <a:buFont typeface="Wingdings" pitchFamily="2" charset="2"/>
              <a:buNone/>
              <a:defRPr/>
            </a:pPr>
            <a:r>
              <a:rPr lang="en-US" dirty="0" smtClean="0"/>
              <a:t>Address:  	400 North Ingalls, Room 2349</a:t>
            </a:r>
          </a:p>
          <a:p>
            <a:pPr marL="0" indent="0">
              <a:buFont typeface="Wingdings" pitchFamily="2" charset="2"/>
              <a:buNone/>
              <a:defRPr/>
            </a:pPr>
            <a:r>
              <a:rPr lang="en-US" dirty="0"/>
              <a:t>	</a:t>
            </a:r>
            <a:r>
              <a:rPr lang="en-US" dirty="0" smtClean="0"/>
              <a:t>	Ann Arbor, MI  48109</a:t>
            </a:r>
          </a:p>
          <a:p>
            <a:pPr marL="0" indent="0">
              <a:buFont typeface="Wingdings" pitchFamily="2" charset="2"/>
              <a:buNone/>
              <a:defRPr/>
            </a:pPr>
            <a:r>
              <a:rPr lang="en-US" dirty="0" smtClean="0"/>
              <a:t>E-mail:		strobbe@umich.edu</a:t>
            </a:r>
            <a:endParaRPr lang="en-US" dirty="0"/>
          </a:p>
          <a:p>
            <a:pPr marL="0" indent="0">
              <a:buFont typeface="Wingdings" pitchFamily="2" charset="2"/>
              <a:buNone/>
              <a:defRPr/>
            </a:pPr>
            <a:r>
              <a:rPr lang="en-US" dirty="0" smtClean="0"/>
              <a:t>Phone: 		(734) 647-0463</a:t>
            </a:r>
          </a:p>
          <a:p>
            <a:pPr marL="0" indent="0">
              <a:buFont typeface="Wingdings" pitchFamily="2" charset="2"/>
              <a:buNone/>
              <a:defRPr/>
            </a:pPr>
            <a:r>
              <a:rPr lang="en-US" dirty="0" smtClean="0"/>
              <a:t>Fax:     		(734) 936-5525</a:t>
            </a:r>
          </a:p>
          <a:p>
            <a:pPr marL="0" indent="0">
              <a:buFont typeface="Wingdings" pitchFamily="2" charset="2"/>
              <a:buNone/>
              <a:defRPr/>
            </a:pPr>
            <a:endParaRPr lang="en-US" dirty="0" smtClean="0"/>
          </a:p>
          <a:p>
            <a:pPr marL="0" indent="0">
              <a:buFont typeface="Wingdings" pitchFamily="2" charset="2"/>
              <a:buNone/>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annabis use</a:t>
            </a:r>
            <a:endParaRPr lang="en-US" dirty="0"/>
          </a:p>
        </p:txBody>
      </p:sp>
      <p:sp>
        <p:nvSpPr>
          <p:cNvPr id="4" name="Text Placeholder 3"/>
          <p:cNvSpPr>
            <a:spLocks noGrp="1"/>
          </p:cNvSpPr>
          <p:nvPr>
            <p:ph type="body" sz="half" idx="2"/>
          </p:nvPr>
        </p:nvSpPr>
        <p:spPr>
          <a:xfrm>
            <a:off x="3581400" y="1752600"/>
            <a:ext cx="5334000" cy="4876800"/>
          </a:xfrm>
        </p:spPr>
        <p:txBody>
          <a:bodyPr>
            <a:normAutofit fontScale="47500" lnSpcReduction="20000"/>
          </a:bodyPr>
          <a:lstStyle/>
          <a:p>
            <a:r>
              <a:rPr lang="en-US" dirty="0" smtClean="0"/>
              <a:t>Cannabis use </a:t>
            </a:r>
            <a:r>
              <a:rPr lang="en-US" b="1" dirty="0" smtClean="0">
                <a:solidFill>
                  <a:srgbClr val="FFFF00"/>
                </a:solidFill>
              </a:rPr>
              <a:t>continues to increase </a:t>
            </a:r>
            <a:r>
              <a:rPr lang="en-US" dirty="0" smtClean="0"/>
              <a:t>among residents </a:t>
            </a:r>
            <a:r>
              <a:rPr lang="en-US" dirty="0" smtClean="0">
                <a:solidFill>
                  <a:srgbClr val="FFFF00"/>
                </a:solidFill>
              </a:rPr>
              <a:t>in U.S. </a:t>
            </a:r>
            <a:r>
              <a:rPr lang="en-US" dirty="0" smtClean="0"/>
              <a:t>ages 12 and older</a:t>
            </a:r>
          </a:p>
          <a:p>
            <a:pPr marL="0" indent="0">
              <a:buNone/>
            </a:pPr>
            <a:endParaRPr lang="en-US" sz="2000" dirty="0" smtClean="0"/>
          </a:p>
          <a:p>
            <a:r>
              <a:rPr lang="en-US" dirty="0" smtClean="0"/>
              <a:t>Remains </a:t>
            </a:r>
            <a:r>
              <a:rPr lang="en-US" b="1" dirty="0" smtClean="0">
                <a:solidFill>
                  <a:srgbClr val="FFFF00"/>
                </a:solidFill>
              </a:rPr>
              <a:t>most widely used illicit substance among youth</a:t>
            </a:r>
          </a:p>
          <a:p>
            <a:pPr marL="0" indent="0">
              <a:buNone/>
            </a:pPr>
            <a:endParaRPr lang="en-US" sz="1700" dirty="0" smtClean="0"/>
          </a:p>
          <a:p>
            <a:r>
              <a:rPr lang="en-US" b="1" dirty="0" smtClean="0">
                <a:solidFill>
                  <a:srgbClr val="FFFF00"/>
                </a:solidFill>
              </a:rPr>
              <a:t>Monitoring the Future (MTF) 2012</a:t>
            </a:r>
            <a:r>
              <a:rPr lang="en-US" dirty="0" smtClean="0"/>
              <a:t>, high school seniors</a:t>
            </a:r>
          </a:p>
          <a:p>
            <a:pPr lvl="1"/>
            <a:r>
              <a:rPr lang="en-US" b="1" dirty="0" smtClean="0">
                <a:solidFill>
                  <a:srgbClr val="FFFF00"/>
                </a:solidFill>
              </a:rPr>
              <a:t>36%</a:t>
            </a:r>
            <a:r>
              <a:rPr lang="en-US" b="1" dirty="0" smtClean="0"/>
              <a:t> </a:t>
            </a:r>
            <a:r>
              <a:rPr lang="en-US" dirty="0" smtClean="0"/>
              <a:t>had used during </a:t>
            </a:r>
            <a:r>
              <a:rPr lang="en-US" b="1" dirty="0" smtClean="0">
                <a:solidFill>
                  <a:srgbClr val="FFFF00"/>
                </a:solidFill>
              </a:rPr>
              <a:t>past year</a:t>
            </a:r>
          </a:p>
          <a:p>
            <a:pPr lvl="1"/>
            <a:r>
              <a:rPr lang="en-US" b="1" dirty="0" smtClean="0">
                <a:solidFill>
                  <a:srgbClr val="FFFF00"/>
                </a:solidFill>
              </a:rPr>
              <a:t>23%</a:t>
            </a:r>
            <a:r>
              <a:rPr lang="en-US" dirty="0" smtClean="0"/>
              <a:t> during </a:t>
            </a:r>
            <a:r>
              <a:rPr lang="en-US" b="1" dirty="0" smtClean="0">
                <a:solidFill>
                  <a:srgbClr val="FFFF00"/>
                </a:solidFill>
              </a:rPr>
              <a:t>past month</a:t>
            </a:r>
          </a:p>
          <a:p>
            <a:pPr lvl="1"/>
            <a:r>
              <a:rPr lang="en-US" b="1" dirty="0" smtClean="0">
                <a:solidFill>
                  <a:srgbClr val="FFFF00"/>
                </a:solidFill>
              </a:rPr>
              <a:t>7% daily </a:t>
            </a:r>
            <a:r>
              <a:rPr lang="en-US" dirty="0" smtClean="0"/>
              <a:t>users</a:t>
            </a:r>
          </a:p>
          <a:p>
            <a:pPr marL="457200" lvl="1" indent="0">
              <a:buNone/>
            </a:pPr>
            <a:endParaRPr lang="en-US" sz="1700" dirty="0" smtClean="0"/>
          </a:p>
          <a:p>
            <a:r>
              <a:rPr lang="en-US" b="1" dirty="0" smtClean="0">
                <a:solidFill>
                  <a:srgbClr val="FFFF00"/>
                </a:solidFill>
              </a:rPr>
              <a:t>One explanation for increased use </a:t>
            </a:r>
            <a:r>
              <a:rPr lang="en-US" dirty="0" smtClean="0"/>
              <a:t>is corresponding </a:t>
            </a:r>
            <a:r>
              <a:rPr lang="en-US" b="1" dirty="0" smtClean="0">
                <a:solidFill>
                  <a:srgbClr val="FFFF00"/>
                </a:solidFill>
              </a:rPr>
              <a:t>decrease in perceived risk</a:t>
            </a:r>
          </a:p>
          <a:p>
            <a:pPr marL="0" indent="0">
              <a:buNone/>
            </a:pPr>
            <a:endParaRPr lang="en-US" sz="1700" dirty="0" smtClean="0"/>
          </a:p>
          <a:p>
            <a:r>
              <a:rPr lang="en-US" dirty="0" smtClean="0"/>
              <a:t>Contrary to this perception, </a:t>
            </a:r>
            <a:r>
              <a:rPr lang="en-US" b="1" dirty="0" smtClean="0">
                <a:solidFill>
                  <a:srgbClr val="FFFF00"/>
                </a:solidFill>
              </a:rPr>
              <a:t>systematic review </a:t>
            </a:r>
            <a:r>
              <a:rPr lang="en-US" dirty="0" smtClean="0"/>
              <a:t>in </a:t>
            </a:r>
            <a:r>
              <a:rPr lang="en-US" i="1" dirty="0" smtClean="0"/>
              <a:t>Lancet  </a:t>
            </a:r>
            <a:r>
              <a:rPr lang="en-US" b="1" dirty="0" smtClean="0">
                <a:solidFill>
                  <a:srgbClr val="FFFF00"/>
                </a:solidFill>
              </a:rPr>
              <a:t>linked early</a:t>
            </a:r>
            <a:r>
              <a:rPr lang="en-US" dirty="0" smtClean="0"/>
              <a:t> cannabis </a:t>
            </a:r>
            <a:r>
              <a:rPr lang="en-US" b="1" dirty="0" smtClean="0">
                <a:solidFill>
                  <a:srgbClr val="FFFF00"/>
                </a:solidFill>
              </a:rPr>
              <a:t>use</a:t>
            </a:r>
            <a:r>
              <a:rPr lang="en-US" dirty="0" smtClean="0"/>
              <a:t> </a:t>
            </a:r>
            <a:r>
              <a:rPr lang="en-US" b="1" dirty="0" smtClean="0">
                <a:solidFill>
                  <a:srgbClr val="FFFF00"/>
                </a:solidFill>
              </a:rPr>
              <a:t>to</a:t>
            </a:r>
            <a:r>
              <a:rPr lang="en-US" dirty="0" smtClean="0"/>
              <a:t> increased </a:t>
            </a:r>
            <a:r>
              <a:rPr lang="en-US" b="1" dirty="0" smtClean="0">
                <a:solidFill>
                  <a:srgbClr val="FFFF00"/>
                </a:solidFill>
              </a:rPr>
              <a:t>risk for psychosis later in life.</a:t>
            </a:r>
          </a:p>
          <a:p>
            <a:pPr marL="0" indent="0">
              <a:buNone/>
            </a:pPr>
            <a:endParaRPr lang="en-US" sz="2000" dirty="0" smtClean="0"/>
          </a:p>
          <a:p>
            <a:r>
              <a:rPr lang="en-US" b="1" dirty="0" smtClean="0">
                <a:solidFill>
                  <a:srgbClr val="FFFF00"/>
                </a:solidFill>
              </a:rPr>
              <a:t>Continued controversy</a:t>
            </a:r>
          </a:p>
          <a:p>
            <a:pPr lvl="1"/>
            <a:r>
              <a:rPr lang="en-US" b="1" dirty="0" smtClean="0">
                <a:solidFill>
                  <a:srgbClr val="FFFF00"/>
                </a:solidFill>
              </a:rPr>
              <a:t>Federal law </a:t>
            </a:r>
            <a:r>
              <a:rPr lang="en-US" dirty="0" smtClean="0"/>
              <a:t>classifies cannabis as Schedule I</a:t>
            </a:r>
          </a:p>
          <a:p>
            <a:pPr lvl="1"/>
            <a:r>
              <a:rPr lang="en-US" b="1" dirty="0" smtClean="0">
                <a:solidFill>
                  <a:srgbClr val="FFFF00"/>
                </a:solidFill>
              </a:rPr>
              <a:t>Local and state referenda </a:t>
            </a:r>
            <a:r>
              <a:rPr lang="en-US" dirty="0" smtClean="0"/>
              <a:t>have produced an inconsistent patchwork of varied legislative and law-enforcement efforts.  </a:t>
            </a:r>
          </a:p>
          <a:p>
            <a:pPr lvl="2"/>
            <a:r>
              <a:rPr lang="en-US" dirty="0" smtClean="0"/>
              <a:t>Some call for wholesale legalization </a:t>
            </a:r>
          </a:p>
          <a:p>
            <a:pPr lvl="2"/>
            <a:r>
              <a:rPr lang="en-US" dirty="0" smtClean="0"/>
              <a:t>Others advocate for use of “medical marijuana”</a:t>
            </a:r>
          </a:p>
          <a:p>
            <a:pPr lvl="2"/>
            <a:r>
              <a:rPr lang="en-US" dirty="0" smtClean="0"/>
              <a:t>Can create conflict for clinicians</a:t>
            </a:r>
          </a:p>
        </p:txBody>
      </p:sp>
      <p:pic>
        <p:nvPicPr>
          <p:cNvPr id="1331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7607" y="1981200"/>
            <a:ext cx="219899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208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n</a:t>
            </a:r>
            <a:r>
              <a:rPr lang="en-US" sz="3600" dirty="0" smtClean="0"/>
              <a:t>onmedical use of prescription medications</a:t>
            </a:r>
            <a:endParaRPr lang="en-US" sz="3600" dirty="0"/>
          </a:p>
        </p:txBody>
      </p:sp>
      <p:sp>
        <p:nvSpPr>
          <p:cNvPr id="3" name="Text Placeholder 2"/>
          <p:cNvSpPr>
            <a:spLocks noGrp="1"/>
          </p:cNvSpPr>
          <p:nvPr>
            <p:ph type="body" sz="half" idx="1"/>
          </p:nvPr>
        </p:nvSpPr>
        <p:spPr>
          <a:xfrm>
            <a:off x="1066800" y="1857375"/>
            <a:ext cx="4495800" cy="5029200"/>
          </a:xfrm>
        </p:spPr>
        <p:txBody>
          <a:bodyPr>
            <a:normAutofit fontScale="55000" lnSpcReduction="20000"/>
          </a:bodyPr>
          <a:lstStyle/>
          <a:p>
            <a:r>
              <a:rPr lang="en-US" b="1" dirty="0">
                <a:solidFill>
                  <a:srgbClr val="FFFF00"/>
                </a:solidFill>
              </a:rPr>
              <a:t>Nonmedical use defined</a:t>
            </a:r>
          </a:p>
          <a:p>
            <a:pPr lvl="1"/>
            <a:r>
              <a:rPr lang="en-US" dirty="0"/>
              <a:t>Taking a medication prescribed for somebody else</a:t>
            </a:r>
          </a:p>
          <a:p>
            <a:pPr lvl="1"/>
            <a:r>
              <a:rPr lang="en-US" dirty="0"/>
              <a:t>Taking a drug in a higher quantity or in a manner other than prescribed</a:t>
            </a:r>
          </a:p>
          <a:p>
            <a:pPr lvl="1"/>
            <a:r>
              <a:rPr lang="en-US" dirty="0"/>
              <a:t>Taking a drug for another purpose than </a:t>
            </a:r>
            <a:r>
              <a:rPr lang="en-US" dirty="0" smtClean="0"/>
              <a:t>prescribed</a:t>
            </a:r>
          </a:p>
          <a:p>
            <a:pPr marL="457200" lvl="1" indent="0">
              <a:buNone/>
            </a:pPr>
            <a:endParaRPr lang="en-US" sz="1500" dirty="0" smtClean="0"/>
          </a:p>
          <a:p>
            <a:pPr marL="514350" indent="-457200"/>
            <a:r>
              <a:rPr lang="en-US" dirty="0"/>
              <a:t>This </a:t>
            </a:r>
            <a:r>
              <a:rPr lang="en-US" b="1" dirty="0">
                <a:solidFill>
                  <a:srgbClr val="FFFF00"/>
                </a:solidFill>
              </a:rPr>
              <a:t>category includes prescription stimulants,</a:t>
            </a:r>
            <a:r>
              <a:rPr lang="en-US" dirty="0"/>
              <a:t> as well as </a:t>
            </a:r>
            <a:r>
              <a:rPr lang="en-US" b="1" dirty="0">
                <a:solidFill>
                  <a:srgbClr val="FFFF00"/>
                </a:solidFill>
              </a:rPr>
              <a:t>sedatives, </a:t>
            </a:r>
            <a:r>
              <a:rPr lang="en-US" dirty="0"/>
              <a:t>hypnotics, or </a:t>
            </a:r>
            <a:r>
              <a:rPr lang="en-US" dirty="0" smtClean="0"/>
              <a:t>anxiolytics.  Most attention, </a:t>
            </a:r>
            <a:r>
              <a:rPr lang="en-US" dirty="0"/>
              <a:t>thus </a:t>
            </a:r>
            <a:r>
              <a:rPr lang="en-US" dirty="0" smtClean="0"/>
              <a:t>far, </a:t>
            </a:r>
            <a:r>
              <a:rPr lang="en-US" dirty="0"/>
              <a:t>has focused on misuse of prescription opioid medications</a:t>
            </a:r>
            <a:r>
              <a:rPr lang="en-US" dirty="0" smtClean="0"/>
              <a:t>.   </a:t>
            </a:r>
            <a:endParaRPr lang="en-US" dirty="0"/>
          </a:p>
          <a:p>
            <a:pPr marL="0" indent="0">
              <a:buNone/>
              <a:defRPr/>
            </a:pPr>
            <a:endParaRPr lang="en-US" sz="1500" dirty="0" smtClean="0"/>
          </a:p>
          <a:p>
            <a:pPr>
              <a:defRPr/>
            </a:pPr>
            <a:r>
              <a:rPr lang="en-US" dirty="0" smtClean="0"/>
              <a:t>Nonmedical </a:t>
            </a:r>
            <a:r>
              <a:rPr lang="en-US" dirty="0"/>
              <a:t>use of prescription pain relievers 14%, or 35 million people, ages 12 and older</a:t>
            </a:r>
          </a:p>
          <a:p>
            <a:pPr lvl="1">
              <a:defRPr/>
            </a:pPr>
            <a:r>
              <a:rPr lang="en-US" dirty="0"/>
              <a:t>majority obtained for free from a friend or relative</a:t>
            </a:r>
          </a:p>
          <a:p>
            <a:pPr lvl="1">
              <a:defRPr/>
            </a:pPr>
            <a:r>
              <a:rPr lang="en-US" b="1" dirty="0">
                <a:solidFill>
                  <a:srgbClr val="FFFF00"/>
                </a:solidFill>
              </a:rPr>
              <a:t>highest rates among young adults, ages </a:t>
            </a:r>
            <a:r>
              <a:rPr lang="en-US" b="1" dirty="0" smtClean="0">
                <a:solidFill>
                  <a:srgbClr val="FFFF00"/>
                </a:solidFill>
              </a:rPr>
              <a:t>18-25</a:t>
            </a:r>
            <a:endParaRPr lang="en-US" dirty="0" smtClean="0"/>
          </a:p>
          <a:p>
            <a:endParaRPr lang="en-US" dirty="0" smtClean="0"/>
          </a:p>
          <a:p>
            <a:endParaRPr lang="en-US" dirty="0"/>
          </a:p>
        </p:txBody>
      </p:sp>
      <p:pic>
        <p:nvPicPr>
          <p:cNvPr id="15363"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62919" y="2057400"/>
            <a:ext cx="2823881"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743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prescribing and use</a:t>
            </a:r>
            <a:endParaRPr lang="en-US" dirty="0"/>
          </a:p>
        </p:txBody>
      </p:sp>
      <p:sp>
        <p:nvSpPr>
          <p:cNvPr id="4" name="Text Placeholder 3"/>
          <p:cNvSpPr>
            <a:spLocks noGrp="1"/>
          </p:cNvSpPr>
          <p:nvPr>
            <p:ph type="body" sz="half" idx="2"/>
          </p:nvPr>
        </p:nvSpPr>
        <p:spPr>
          <a:xfrm>
            <a:off x="3962400" y="1981200"/>
            <a:ext cx="4648200" cy="4495800"/>
          </a:xfrm>
        </p:spPr>
        <p:txBody>
          <a:bodyPr>
            <a:normAutofit fontScale="62500" lnSpcReduction="20000"/>
          </a:bodyPr>
          <a:lstStyle/>
          <a:p>
            <a:pPr marL="0" indent="0">
              <a:buNone/>
            </a:pPr>
            <a:r>
              <a:rPr lang="en-US" dirty="0" smtClean="0"/>
              <a:t>Dramatic increases in prescribing and nonmedical use of opioid pain relievers across the lifespan.</a:t>
            </a:r>
          </a:p>
          <a:p>
            <a:pPr marL="0" indent="0">
              <a:buNone/>
            </a:pPr>
            <a:endParaRPr lang="en-US" dirty="0" smtClean="0"/>
          </a:p>
          <a:p>
            <a:pPr lvl="1"/>
            <a:r>
              <a:rPr lang="en-US" dirty="0" smtClean="0"/>
              <a:t>From </a:t>
            </a:r>
            <a:r>
              <a:rPr lang="en-US" b="1" dirty="0" smtClean="0">
                <a:solidFill>
                  <a:srgbClr val="FFFF00"/>
                </a:solidFill>
              </a:rPr>
              <a:t>1997 to 2007</a:t>
            </a:r>
            <a:r>
              <a:rPr lang="en-US" dirty="0" smtClean="0"/>
              <a:t>, </a:t>
            </a:r>
            <a:r>
              <a:rPr lang="en-US" b="1" dirty="0" smtClean="0">
                <a:solidFill>
                  <a:srgbClr val="FFFF00"/>
                </a:solidFill>
              </a:rPr>
              <a:t>milligram-per-person use</a:t>
            </a:r>
            <a:r>
              <a:rPr lang="en-US" dirty="0" smtClean="0"/>
              <a:t> of prescription opioids escalated </a:t>
            </a:r>
            <a:r>
              <a:rPr lang="en-US" dirty="0" smtClean="0">
                <a:solidFill>
                  <a:srgbClr val="FFFF00"/>
                </a:solidFill>
              </a:rPr>
              <a:t>from 79 to 369 mg</a:t>
            </a:r>
            <a:r>
              <a:rPr lang="en-US" dirty="0" smtClean="0"/>
              <a:t>, an increase of 402%.</a:t>
            </a:r>
          </a:p>
          <a:p>
            <a:pPr marL="457200" lvl="1" indent="0">
              <a:buNone/>
            </a:pPr>
            <a:endParaRPr lang="en-US" dirty="0" smtClean="0"/>
          </a:p>
          <a:p>
            <a:pPr lvl="1"/>
            <a:r>
              <a:rPr lang="en-US" dirty="0" smtClean="0"/>
              <a:t>From </a:t>
            </a:r>
            <a:r>
              <a:rPr lang="en-US" b="1" dirty="0" smtClean="0">
                <a:solidFill>
                  <a:srgbClr val="FFFF00"/>
                </a:solidFill>
              </a:rPr>
              <a:t>2000 to 2009</a:t>
            </a:r>
            <a:r>
              <a:rPr lang="en-US" dirty="0" smtClean="0"/>
              <a:t>, number of </a:t>
            </a:r>
            <a:r>
              <a:rPr lang="en-US" dirty="0" smtClean="0">
                <a:solidFill>
                  <a:srgbClr val="FFFF00"/>
                </a:solidFill>
              </a:rPr>
              <a:t>prescriptions dispensed </a:t>
            </a:r>
            <a:r>
              <a:rPr lang="en-US" dirty="0" smtClean="0"/>
              <a:t>by retail pharmacies increased </a:t>
            </a:r>
            <a:r>
              <a:rPr lang="en-US" b="1" dirty="0" smtClean="0">
                <a:solidFill>
                  <a:srgbClr val="FFFF00"/>
                </a:solidFill>
              </a:rPr>
              <a:t>from 174 million to 257 million</a:t>
            </a:r>
            <a:r>
              <a:rPr lang="en-US" dirty="0" smtClean="0"/>
              <a:t>, or 48%.</a:t>
            </a:r>
          </a:p>
          <a:p>
            <a:pPr marL="457200" lvl="1" indent="0">
              <a:buNone/>
            </a:pPr>
            <a:endParaRPr lang="en-US" dirty="0" smtClean="0"/>
          </a:p>
          <a:p>
            <a:pPr lvl="1"/>
            <a:r>
              <a:rPr lang="en-US" dirty="0" smtClean="0"/>
              <a:t>Approximately </a:t>
            </a:r>
            <a:r>
              <a:rPr lang="en-US" b="1" dirty="0" smtClean="0">
                <a:solidFill>
                  <a:srgbClr val="FFFF00"/>
                </a:solidFill>
              </a:rPr>
              <a:t>20% of </a:t>
            </a:r>
            <a:r>
              <a:rPr lang="en-US" dirty="0" smtClean="0"/>
              <a:t>all </a:t>
            </a:r>
            <a:r>
              <a:rPr lang="en-US" b="1" dirty="0" smtClean="0">
                <a:solidFill>
                  <a:srgbClr val="FFFF00"/>
                </a:solidFill>
              </a:rPr>
              <a:t>prescribers responsible for 80% of prescriptions </a:t>
            </a:r>
            <a:r>
              <a:rPr lang="en-US" dirty="0" smtClean="0"/>
              <a:t>written </a:t>
            </a:r>
            <a:r>
              <a:rPr lang="en-US" b="1" dirty="0" smtClean="0">
                <a:solidFill>
                  <a:srgbClr val="FFFF00"/>
                </a:solidFill>
              </a:rPr>
              <a:t>for opioid pain relievers</a:t>
            </a:r>
            <a:r>
              <a:rPr lang="en-US" dirty="0" smtClean="0"/>
              <a:t>.  </a:t>
            </a:r>
          </a:p>
          <a:p>
            <a:pPr marL="914400" lvl="2" indent="0">
              <a:buNone/>
            </a:pPr>
            <a:endParaRPr lang="en-US" dirty="0" smtClean="0"/>
          </a:p>
          <a:p>
            <a:pPr lvl="1"/>
            <a:endParaRPr lang="en-US" dirty="0" smtClean="0"/>
          </a:p>
          <a:p>
            <a:pPr lvl="1"/>
            <a:endParaRPr lang="en-US" dirty="0" smtClean="0"/>
          </a:p>
          <a:p>
            <a:pPr lvl="1"/>
            <a:endParaRPr lang="en-US" dirty="0" smtClean="0"/>
          </a:p>
        </p:txBody>
      </p:sp>
      <p:pic>
        <p:nvPicPr>
          <p:cNvPr id="1638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16200000">
            <a:off x="200214" y="2923990"/>
            <a:ext cx="4267200" cy="253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7019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verdoses and death</a:t>
            </a:r>
            <a:endParaRPr lang="en-US" dirty="0"/>
          </a:p>
        </p:txBody>
      </p:sp>
      <p:sp>
        <p:nvSpPr>
          <p:cNvPr id="4" name="Text Placeholder 3"/>
          <p:cNvSpPr>
            <a:spLocks noGrp="1"/>
          </p:cNvSpPr>
          <p:nvPr>
            <p:ph type="body" sz="half" idx="2"/>
          </p:nvPr>
        </p:nvSpPr>
        <p:spPr>
          <a:xfrm>
            <a:off x="914400" y="1981200"/>
            <a:ext cx="4419600" cy="4495800"/>
          </a:xfrm>
        </p:spPr>
        <p:txBody>
          <a:bodyPr>
            <a:normAutofit fontScale="92500" lnSpcReduction="20000"/>
          </a:bodyPr>
          <a:lstStyle/>
          <a:p>
            <a:pPr>
              <a:buClr>
                <a:srgbClr val="FFFFCC"/>
              </a:buClr>
            </a:pPr>
            <a:r>
              <a:rPr lang="en-US" sz="1800" dirty="0">
                <a:solidFill>
                  <a:srgbClr val="FFFFFF"/>
                </a:solidFill>
              </a:rPr>
              <a:t>I</a:t>
            </a:r>
            <a:r>
              <a:rPr lang="en-US" sz="1800" dirty="0" smtClean="0">
                <a:solidFill>
                  <a:srgbClr val="FFFFFF"/>
                </a:solidFill>
              </a:rPr>
              <a:t>n </a:t>
            </a:r>
            <a:r>
              <a:rPr lang="en-US" sz="1800" b="1" dirty="0">
                <a:solidFill>
                  <a:srgbClr val="FFFF00"/>
                </a:solidFill>
              </a:rPr>
              <a:t>2011</a:t>
            </a:r>
            <a:r>
              <a:rPr lang="en-US" sz="1800" dirty="0">
                <a:solidFill>
                  <a:srgbClr val="FFFFFF"/>
                </a:solidFill>
              </a:rPr>
              <a:t>, more than </a:t>
            </a:r>
            <a:r>
              <a:rPr lang="en-US" sz="1800" b="1" dirty="0">
                <a:solidFill>
                  <a:srgbClr val="FFFF00"/>
                </a:solidFill>
              </a:rPr>
              <a:t>420,00 emergency department visits </a:t>
            </a:r>
            <a:r>
              <a:rPr lang="en-US" sz="1800" dirty="0">
                <a:solidFill>
                  <a:srgbClr val="FFFFFF"/>
                </a:solidFill>
              </a:rPr>
              <a:t>involved </a:t>
            </a:r>
            <a:r>
              <a:rPr lang="en-US" sz="1800" b="1" dirty="0">
                <a:solidFill>
                  <a:srgbClr val="FFFF00"/>
                </a:solidFill>
              </a:rPr>
              <a:t>nonmedical use of opioid </a:t>
            </a:r>
            <a:r>
              <a:rPr lang="en-US" sz="1800" dirty="0">
                <a:solidFill>
                  <a:srgbClr val="FFFFFF"/>
                </a:solidFill>
              </a:rPr>
              <a:t>analgesics.  </a:t>
            </a:r>
            <a:endParaRPr lang="en-US" sz="1800" dirty="0" smtClean="0">
              <a:solidFill>
                <a:srgbClr val="FFFFFF"/>
              </a:solidFill>
            </a:endParaRPr>
          </a:p>
          <a:p>
            <a:pPr marL="0" indent="0">
              <a:buClr>
                <a:srgbClr val="FFFFCC"/>
              </a:buClr>
              <a:buNone/>
            </a:pPr>
            <a:endParaRPr lang="en-US" sz="1300" dirty="0" smtClean="0">
              <a:solidFill>
                <a:srgbClr val="FFFFFF"/>
              </a:solidFill>
            </a:endParaRPr>
          </a:p>
          <a:p>
            <a:pPr lvl="0">
              <a:buClr>
                <a:srgbClr val="FFFFCC"/>
              </a:buClr>
            </a:pPr>
            <a:r>
              <a:rPr lang="en-US" sz="1800" dirty="0" smtClean="0">
                <a:solidFill>
                  <a:srgbClr val="FFFFFF"/>
                </a:solidFill>
              </a:rPr>
              <a:t>In </a:t>
            </a:r>
            <a:r>
              <a:rPr lang="en-US" sz="1800" b="1" dirty="0" smtClean="0">
                <a:solidFill>
                  <a:srgbClr val="FFFF00"/>
                </a:solidFill>
              </a:rPr>
              <a:t>2008</a:t>
            </a:r>
            <a:r>
              <a:rPr lang="en-US" sz="1800" dirty="0" smtClean="0">
                <a:solidFill>
                  <a:srgbClr val="FFFFFF"/>
                </a:solidFill>
              </a:rPr>
              <a:t>, opioid pain relievers involved in </a:t>
            </a:r>
            <a:r>
              <a:rPr lang="en-US" sz="1800" b="1" dirty="0" smtClean="0">
                <a:solidFill>
                  <a:srgbClr val="FFFF00"/>
                </a:solidFill>
              </a:rPr>
              <a:t>14,800 deaths</a:t>
            </a:r>
            <a:r>
              <a:rPr lang="en-US" sz="1800" dirty="0" smtClean="0">
                <a:solidFill>
                  <a:srgbClr val="FFFFFF"/>
                </a:solidFill>
              </a:rPr>
              <a:t>, or nearly three-quarters (74%) of all overdose deaths involving prescription drugs.</a:t>
            </a:r>
          </a:p>
          <a:p>
            <a:pPr marL="0" lvl="0" indent="0">
              <a:buClr>
                <a:srgbClr val="FFFFCC"/>
              </a:buClr>
              <a:buNone/>
            </a:pPr>
            <a:endParaRPr lang="en-US" sz="1300" dirty="0" smtClean="0">
              <a:solidFill>
                <a:srgbClr val="FFFFFF"/>
              </a:solidFill>
            </a:endParaRPr>
          </a:p>
          <a:p>
            <a:pPr lvl="0">
              <a:buClr>
                <a:srgbClr val="FFFFCC"/>
              </a:buClr>
            </a:pPr>
            <a:r>
              <a:rPr lang="en-US" sz="1800" dirty="0" smtClean="0">
                <a:solidFill>
                  <a:srgbClr val="FFFFFF"/>
                </a:solidFill>
              </a:rPr>
              <a:t>While men remain more likely to die from drug overdoses, an </a:t>
            </a:r>
            <a:r>
              <a:rPr lang="en-US" sz="1800" b="1" dirty="0" smtClean="0">
                <a:solidFill>
                  <a:srgbClr val="FFFF00"/>
                </a:solidFill>
              </a:rPr>
              <a:t>alarming increase in opioid overdose deaths among women.</a:t>
            </a:r>
          </a:p>
          <a:p>
            <a:pPr lvl="1">
              <a:buClr>
                <a:srgbClr val="FFFFCC"/>
              </a:buClr>
            </a:pPr>
            <a:r>
              <a:rPr lang="en-US" sz="1400" b="1" dirty="0" smtClean="0">
                <a:solidFill>
                  <a:srgbClr val="FFFF00"/>
                </a:solidFill>
              </a:rPr>
              <a:t>Between 1999 and 2010</a:t>
            </a:r>
            <a:r>
              <a:rPr lang="en-US" sz="1400" dirty="0" smtClean="0">
                <a:solidFill>
                  <a:srgbClr val="FFFFFF"/>
                </a:solidFill>
              </a:rPr>
              <a:t>, nearly </a:t>
            </a:r>
            <a:r>
              <a:rPr lang="en-US" sz="1400" b="1" dirty="0" smtClean="0">
                <a:solidFill>
                  <a:srgbClr val="FFFF00"/>
                </a:solidFill>
              </a:rPr>
              <a:t>48,000</a:t>
            </a:r>
            <a:r>
              <a:rPr lang="en-US" sz="1400" dirty="0" smtClean="0">
                <a:solidFill>
                  <a:srgbClr val="FFFFFF"/>
                </a:solidFill>
              </a:rPr>
              <a:t> women died of such overdoses, an increase of more than 500% in a 12-year period.</a:t>
            </a:r>
          </a:p>
          <a:p>
            <a:pPr lvl="1">
              <a:buClr>
                <a:srgbClr val="FFFFCC"/>
              </a:buClr>
            </a:pPr>
            <a:r>
              <a:rPr lang="en-US" sz="1400" b="1" dirty="0" smtClean="0">
                <a:solidFill>
                  <a:srgbClr val="FFFF00"/>
                </a:solidFill>
              </a:rPr>
              <a:t>Women at greatest risk </a:t>
            </a:r>
            <a:r>
              <a:rPr lang="en-US" sz="1400" dirty="0" smtClean="0">
                <a:solidFill>
                  <a:srgbClr val="FFFFFF"/>
                </a:solidFill>
              </a:rPr>
              <a:t>were those </a:t>
            </a:r>
            <a:r>
              <a:rPr lang="en-US" sz="1400" b="1" dirty="0" smtClean="0">
                <a:solidFill>
                  <a:srgbClr val="FFFF00"/>
                </a:solidFill>
              </a:rPr>
              <a:t>45 to 54 years</a:t>
            </a:r>
            <a:r>
              <a:rPr lang="en-US" sz="1400" dirty="0" smtClean="0">
                <a:solidFill>
                  <a:srgbClr val="FFFFFF"/>
                </a:solidFill>
              </a:rPr>
              <a:t>, non-Hispanic whites, American Indians, and Alaskan Natives.  </a:t>
            </a:r>
            <a:endParaRPr lang="en-US" sz="1400" dirty="0">
              <a:solidFill>
                <a:srgbClr val="FFFFFF"/>
              </a:solidFill>
            </a:endParaRPr>
          </a:p>
          <a:p>
            <a:endParaRPr lang="en-US" dirty="0"/>
          </a:p>
        </p:txBody>
      </p:sp>
      <p:pic>
        <p:nvPicPr>
          <p:cNvPr id="1843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638800" y="2059884"/>
            <a:ext cx="3200400" cy="4188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408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a:t>
            </a:r>
            <a:r>
              <a:rPr lang="en-US" sz="4000" dirty="0" smtClean="0"/>
              <a:t>pioids, pregnant women, infants, and the elderly</a:t>
            </a:r>
            <a:endParaRPr lang="en-US" sz="4000" dirty="0"/>
          </a:p>
        </p:txBody>
      </p:sp>
      <p:sp>
        <p:nvSpPr>
          <p:cNvPr id="4" name="Text Placeholder 3"/>
          <p:cNvSpPr>
            <a:spLocks noGrp="1"/>
          </p:cNvSpPr>
          <p:nvPr>
            <p:ph type="body" sz="half" idx="2"/>
          </p:nvPr>
        </p:nvSpPr>
        <p:spPr>
          <a:xfrm>
            <a:off x="4572000" y="1752600"/>
            <a:ext cx="4191000" cy="4419600"/>
          </a:xfrm>
        </p:spPr>
        <p:txBody>
          <a:bodyPr>
            <a:noAutofit/>
          </a:bodyPr>
          <a:lstStyle/>
          <a:p>
            <a:r>
              <a:rPr lang="en-US" sz="1500" b="1" dirty="0" smtClean="0">
                <a:solidFill>
                  <a:srgbClr val="FFFF00"/>
                </a:solidFill>
              </a:rPr>
              <a:t>Among pregnant women, opioid use disorders</a:t>
            </a:r>
            <a:r>
              <a:rPr lang="en-US" sz="1500" dirty="0" smtClean="0"/>
              <a:t> also </a:t>
            </a:r>
            <a:r>
              <a:rPr lang="en-US" sz="1500" b="1" dirty="0" smtClean="0">
                <a:solidFill>
                  <a:srgbClr val="FFFF00"/>
                </a:solidFill>
              </a:rPr>
              <a:t>place infants at risk.</a:t>
            </a:r>
          </a:p>
          <a:p>
            <a:pPr marL="0" indent="0">
              <a:buNone/>
            </a:pPr>
            <a:endParaRPr lang="en-US" sz="800" dirty="0" smtClean="0"/>
          </a:p>
          <a:p>
            <a:r>
              <a:rPr lang="en-US" sz="1500" b="1" dirty="0" smtClean="0">
                <a:solidFill>
                  <a:srgbClr val="FFFF00"/>
                </a:solidFill>
              </a:rPr>
              <a:t>Between 2000 and 2009</a:t>
            </a:r>
            <a:r>
              <a:rPr lang="en-US" sz="1500" dirty="0" smtClean="0"/>
              <a:t>, the number of neonates who suffered </a:t>
            </a:r>
            <a:r>
              <a:rPr lang="en-US" sz="1500" b="1" dirty="0" smtClean="0">
                <a:solidFill>
                  <a:srgbClr val="FFFF00"/>
                </a:solidFill>
              </a:rPr>
              <a:t>neonatal abstinence syndrome (NAS) increased </a:t>
            </a:r>
            <a:r>
              <a:rPr lang="en-US" sz="1500" dirty="0" smtClean="0"/>
              <a:t>by </a:t>
            </a:r>
            <a:r>
              <a:rPr lang="en-US" sz="1500" b="1" dirty="0" smtClean="0">
                <a:solidFill>
                  <a:srgbClr val="FFFF00"/>
                </a:solidFill>
              </a:rPr>
              <a:t>300%.</a:t>
            </a:r>
          </a:p>
          <a:p>
            <a:pPr marL="0" indent="0">
              <a:buNone/>
            </a:pPr>
            <a:endParaRPr lang="en-US" sz="800" dirty="0" smtClean="0"/>
          </a:p>
          <a:p>
            <a:r>
              <a:rPr lang="en-US" sz="1500" dirty="0" smtClean="0"/>
              <a:t>With the </a:t>
            </a:r>
            <a:r>
              <a:rPr lang="en-US" sz="1500" b="1" dirty="0" smtClean="0">
                <a:solidFill>
                  <a:srgbClr val="FFFF00"/>
                </a:solidFill>
              </a:rPr>
              <a:t>aging baby-boomer generation</a:t>
            </a:r>
            <a:r>
              <a:rPr lang="en-US" sz="1500" dirty="0" smtClean="0"/>
              <a:t>, it is estimated that </a:t>
            </a:r>
            <a:r>
              <a:rPr lang="en-US" sz="1500" b="1" dirty="0" smtClean="0">
                <a:solidFill>
                  <a:srgbClr val="FFFF00"/>
                </a:solidFill>
              </a:rPr>
              <a:t>nonmedical use of prescription medications will increase </a:t>
            </a:r>
            <a:r>
              <a:rPr lang="en-US" sz="1500" dirty="0" smtClean="0"/>
              <a:t>dramatically </a:t>
            </a:r>
            <a:r>
              <a:rPr lang="en-US" sz="1500" b="1" dirty="0" smtClean="0">
                <a:solidFill>
                  <a:srgbClr val="FFFF00"/>
                </a:solidFill>
              </a:rPr>
              <a:t>among older adults [also cannabis, binge drinking].</a:t>
            </a:r>
          </a:p>
          <a:p>
            <a:pPr marL="0" indent="0">
              <a:buNone/>
            </a:pPr>
            <a:endParaRPr lang="en-US" sz="800" dirty="0" smtClean="0"/>
          </a:p>
          <a:p>
            <a:r>
              <a:rPr lang="en-US" sz="1500" dirty="0" smtClean="0"/>
              <a:t>With </a:t>
            </a:r>
            <a:r>
              <a:rPr lang="en-US" sz="1500" b="1" dirty="0" smtClean="0">
                <a:solidFill>
                  <a:srgbClr val="FFFF00"/>
                </a:solidFill>
              </a:rPr>
              <a:t>increased age, reduced physiological capacity to metabolize medications </a:t>
            </a:r>
            <a:r>
              <a:rPr lang="en-US" sz="1500" dirty="0" smtClean="0"/>
              <a:t>places seniors at </a:t>
            </a:r>
            <a:r>
              <a:rPr lang="en-US" sz="1500" b="1" dirty="0" smtClean="0">
                <a:solidFill>
                  <a:srgbClr val="FFFF00"/>
                </a:solidFill>
              </a:rPr>
              <a:t>greater risk for injuries</a:t>
            </a:r>
            <a:r>
              <a:rPr lang="en-US" sz="1500" dirty="0" smtClean="0">
                <a:solidFill>
                  <a:srgbClr val="FFFF00"/>
                </a:solidFill>
              </a:rPr>
              <a:t> </a:t>
            </a:r>
            <a:r>
              <a:rPr lang="en-US" sz="1500" dirty="0" smtClean="0"/>
              <a:t>and potentially fatal </a:t>
            </a:r>
            <a:r>
              <a:rPr lang="en-US" sz="1500" b="1" dirty="0" smtClean="0">
                <a:solidFill>
                  <a:srgbClr val="FFFF00"/>
                </a:solidFill>
              </a:rPr>
              <a:t>drug-drug interactions </a:t>
            </a:r>
            <a:r>
              <a:rPr lang="en-US" sz="1500" dirty="0" smtClean="0"/>
              <a:t>including, most notably, combinations of </a:t>
            </a:r>
            <a:r>
              <a:rPr lang="en-US" sz="1500" b="1" dirty="0" smtClean="0">
                <a:solidFill>
                  <a:srgbClr val="FFFF00"/>
                </a:solidFill>
              </a:rPr>
              <a:t>central nervous system depressants.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191000"/>
            <a:ext cx="230264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50253" b="9912"/>
          <a:stretch/>
        </p:blipFill>
        <p:spPr bwMode="auto">
          <a:xfrm>
            <a:off x="1143000" y="2057400"/>
            <a:ext cx="1876425" cy="2718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213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a:t>
            </a:r>
            <a:r>
              <a:rPr lang="en-US" sz="4000" dirty="0" smtClean="0"/>
              <a:t>hat’s wrong</a:t>
            </a:r>
            <a:br>
              <a:rPr lang="en-US" sz="4000" dirty="0" smtClean="0"/>
            </a:br>
            <a:r>
              <a:rPr lang="en-US" sz="4000" dirty="0" smtClean="0"/>
              <a:t>with the status quo?</a:t>
            </a:r>
            <a:endParaRPr lang="en-US" sz="4000" dirty="0"/>
          </a:p>
        </p:txBody>
      </p:sp>
      <p:sp>
        <p:nvSpPr>
          <p:cNvPr id="4" name="Text Placeholder 3"/>
          <p:cNvSpPr>
            <a:spLocks noGrp="1"/>
          </p:cNvSpPr>
          <p:nvPr>
            <p:ph type="body" sz="half" idx="2"/>
          </p:nvPr>
        </p:nvSpPr>
        <p:spPr>
          <a:xfrm>
            <a:off x="4114800" y="1981200"/>
            <a:ext cx="4648200" cy="4724400"/>
          </a:xfrm>
        </p:spPr>
        <p:txBody>
          <a:bodyPr>
            <a:normAutofit fontScale="47500" lnSpcReduction="20000"/>
          </a:bodyPr>
          <a:lstStyle/>
          <a:p>
            <a:r>
              <a:rPr lang="en-US" dirty="0" smtClean="0"/>
              <a:t>Of</a:t>
            </a:r>
            <a:r>
              <a:rPr lang="en-US" dirty="0" smtClean="0">
                <a:solidFill>
                  <a:srgbClr val="FFFF00"/>
                </a:solidFill>
              </a:rPr>
              <a:t> </a:t>
            </a:r>
            <a:r>
              <a:rPr lang="en-US" b="1" dirty="0" smtClean="0">
                <a:solidFill>
                  <a:srgbClr val="FFFF00"/>
                </a:solidFill>
              </a:rPr>
              <a:t>2.5 </a:t>
            </a:r>
            <a:r>
              <a:rPr lang="en-US" b="1" dirty="0" smtClean="0">
                <a:solidFill>
                  <a:srgbClr val="FFFF00"/>
                </a:solidFill>
              </a:rPr>
              <a:t>million patients with substance use disorders </a:t>
            </a:r>
            <a:r>
              <a:rPr lang="en-US" dirty="0" smtClean="0"/>
              <a:t>who are</a:t>
            </a:r>
            <a:r>
              <a:rPr lang="en-US" b="1" dirty="0" smtClean="0">
                <a:solidFill>
                  <a:srgbClr val="FFFF00"/>
                </a:solidFill>
              </a:rPr>
              <a:t> admitted to hospitals, fewer than half are asked</a:t>
            </a:r>
            <a:r>
              <a:rPr lang="en-US" dirty="0" smtClean="0"/>
              <a:t> </a:t>
            </a:r>
            <a:r>
              <a:rPr lang="en-US" b="1" dirty="0" smtClean="0">
                <a:solidFill>
                  <a:srgbClr val="FFFF00"/>
                </a:solidFill>
              </a:rPr>
              <a:t>about </a:t>
            </a:r>
            <a:r>
              <a:rPr lang="en-US" dirty="0" smtClean="0"/>
              <a:t>substance </a:t>
            </a:r>
            <a:r>
              <a:rPr lang="en-US" b="1" dirty="0" smtClean="0">
                <a:solidFill>
                  <a:srgbClr val="FFFF00"/>
                </a:solidFill>
              </a:rPr>
              <a:t>use.</a:t>
            </a:r>
          </a:p>
          <a:p>
            <a:pPr marL="0" indent="0">
              <a:buNone/>
            </a:pPr>
            <a:endParaRPr lang="en-US" sz="1700" dirty="0" smtClean="0"/>
          </a:p>
          <a:p>
            <a:r>
              <a:rPr lang="en-US" dirty="0" smtClean="0"/>
              <a:t>Of </a:t>
            </a:r>
            <a:r>
              <a:rPr lang="en-US" b="1" dirty="0" smtClean="0">
                <a:solidFill>
                  <a:srgbClr val="FFFF00"/>
                </a:solidFill>
              </a:rPr>
              <a:t>1.5 million patients admitted for trauma caused by risky substance use</a:t>
            </a:r>
            <a:r>
              <a:rPr lang="en-US" dirty="0" smtClean="0"/>
              <a:t>, </a:t>
            </a:r>
            <a:r>
              <a:rPr lang="en-US" b="1" dirty="0" smtClean="0">
                <a:solidFill>
                  <a:srgbClr val="FFFF00"/>
                </a:solidFill>
              </a:rPr>
              <a:t>fewer than </a:t>
            </a:r>
            <a:r>
              <a:rPr lang="en-US" dirty="0" smtClean="0"/>
              <a:t>1 in 20 (</a:t>
            </a:r>
            <a:r>
              <a:rPr lang="en-US" b="1" dirty="0" smtClean="0">
                <a:solidFill>
                  <a:srgbClr val="FFFF00"/>
                </a:solidFill>
              </a:rPr>
              <a:t>5%</a:t>
            </a:r>
            <a:r>
              <a:rPr lang="en-US" dirty="0" smtClean="0"/>
              <a:t>) </a:t>
            </a:r>
            <a:r>
              <a:rPr lang="en-US" b="1" dirty="0" smtClean="0">
                <a:solidFill>
                  <a:srgbClr val="FFFF00"/>
                </a:solidFill>
              </a:rPr>
              <a:t>have any medical notation that substance use was assessed.</a:t>
            </a:r>
          </a:p>
          <a:p>
            <a:pPr marL="0" indent="0">
              <a:buNone/>
            </a:pPr>
            <a:endParaRPr lang="en-US" sz="1700" dirty="0" smtClean="0"/>
          </a:p>
          <a:p>
            <a:r>
              <a:rPr lang="en-US" b="1" dirty="0" smtClean="0">
                <a:solidFill>
                  <a:srgbClr val="FFFF00"/>
                </a:solidFill>
              </a:rPr>
              <a:t>Clinicians receive little training about substance use assessment or treatment, </a:t>
            </a:r>
            <a:r>
              <a:rPr lang="en-US" dirty="0" smtClean="0"/>
              <a:t>during or after formal education</a:t>
            </a:r>
          </a:p>
          <a:p>
            <a:pPr lvl="1"/>
            <a:r>
              <a:rPr lang="en-US" dirty="0"/>
              <a:t>a</a:t>
            </a:r>
            <a:r>
              <a:rPr lang="en-US" dirty="0" smtClean="0"/>
              <a:t>re not trained in brief interventions</a:t>
            </a:r>
          </a:p>
          <a:p>
            <a:pPr lvl="1"/>
            <a:r>
              <a:rPr lang="en-US" dirty="0"/>
              <a:t>a</a:t>
            </a:r>
            <a:r>
              <a:rPr lang="en-US" dirty="0" smtClean="0"/>
              <a:t>re not aware of community resources</a:t>
            </a:r>
          </a:p>
          <a:p>
            <a:pPr marL="457200" lvl="1" indent="0">
              <a:buNone/>
            </a:pPr>
            <a:endParaRPr lang="en-US" sz="1700" dirty="0" smtClean="0"/>
          </a:p>
          <a:p>
            <a:r>
              <a:rPr lang="en-US" b="1" dirty="0" smtClean="0">
                <a:solidFill>
                  <a:srgbClr val="FFFF00"/>
                </a:solidFill>
              </a:rPr>
              <a:t>If</a:t>
            </a:r>
            <a:r>
              <a:rPr lang="en-US" dirty="0" smtClean="0"/>
              <a:t> </a:t>
            </a:r>
            <a:r>
              <a:rPr lang="en-US" dirty="0" smtClean="0"/>
              <a:t>today</a:t>
            </a:r>
            <a:r>
              <a:rPr lang="en-US" dirty="0" smtClean="0"/>
              <a:t>, </a:t>
            </a:r>
            <a:r>
              <a:rPr lang="en-US" b="1" dirty="0" smtClean="0">
                <a:solidFill>
                  <a:srgbClr val="FFFF00"/>
                </a:solidFill>
              </a:rPr>
              <a:t>The Joint Commission (TJC) were to mandate </a:t>
            </a:r>
            <a:r>
              <a:rPr lang="en-US" dirty="0" smtClean="0"/>
              <a:t>the nation’s 5,012 </a:t>
            </a:r>
            <a:r>
              <a:rPr lang="en-US" b="1" dirty="0" smtClean="0">
                <a:solidFill>
                  <a:srgbClr val="FFFF00"/>
                </a:solidFill>
              </a:rPr>
              <a:t>hospitals to routinely screen and treat substance use </a:t>
            </a:r>
            <a:r>
              <a:rPr lang="en-US" dirty="0" smtClean="0"/>
              <a:t>problems, </a:t>
            </a:r>
            <a:r>
              <a:rPr lang="en-US" b="1" dirty="0" smtClean="0">
                <a:solidFill>
                  <a:srgbClr val="FFFF00"/>
                </a:solidFill>
              </a:rPr>
              <a:t>few would be able to comply</a:t>
            </a:r>
            <a:r>
              <a:rPr lang="en-US" b="1" dirty="0" smtClean="0">
                <a:solidFill>
                  <a:srgbClr val="FFFF00"/>
                </a:solidFill>
              </a:rPr>
              <a:t>.</a:t>
            </a:r>
          </a:p>
          <a:p>
            <a:pPr marL="0" indent="0">
              <a:buNone/>
            </a:pPr>
            <a:endParaRPr lang="en-US" sz="1700" b="1" dirty="0" smtClean="0">
              <a:solidFill>
                <a:srgbClr val="FFFF00"/>
              </a:solidFill>
            </a:endParaRPr>
          </a:p>
          <a:p>
            <a:r>
              <a:rPr lang="en-US" b="1" dirty="0" smtClean="0">
                <a:solidFill>
                  <a:srgbClr val="FFFF00"/>
                </a:solidFill>
              </a:rPr>
              <a:t>“Clinician suspicion”</a:t>
            </a:r>
            <a:r>
              <a:rPr lang="en-US" dirty="0" smtClean="0"/>
              <a:t> is </a:t>
            </a:r>
            <a:r>
              <a:rPr lang="en-US" b="1" dirty="0" smtClean="0">
                <a:solidFill>
                  <a:srgbClr val="FFFF00"/>
                </a:solidFill>
              </a:rPr>
              <a:t>notoriously inaccurate </a:t>
            </a:r>
            <a:r>
              <a:rPr lang="en-US" dirty="0" smtClean="0"/>
              <a:t>when trying to predict those with substance use and related disorders.</a:t>
            </a:r>
            <a:endParaRPr lang="en-US" dirty="0" smtClean="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85" r="20602"/>
          <a:stretch/>
        </p:blipFill>
        <p:spPr bwMode="auto">
          <a:xfrm>
            <a:off x="1076325" y="2057400"/>
            <a:ext cx="273367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212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
          </p:nvPr>
        </p:nvSpPr>
        <p:spPr>
          <a:xfrm>
            <a:off x="1066800" y="1981200"/>
            <a:ext cx="7696200" cy="4724400"/>
          </a:xfrm>
        </p:spPr>
        <p:txBody>
          <a:bodyPr>
            <a:normAutofit fontScale="62500" lnSpcReduction="20000"/>
          </a:bodyPr>
          <a:lstStyle/>
          <a:p>
            <a:r>
              <a:rPr lang="en-US" b="1" dirty="0" smtClean="0">
                <a:solidFill>
                  <a:srgbClr val="FFFF00"/>
                </a:solidFill>
              </a:rPr>
              <a:t>USPSTF </a:t>
            </a:r>
            <a:r>
              <a:rPr lang="en-US" dirty="0" smtClean="0"/>
              <a:t>is an </a:t>
            </a:r>
            <a:r>
              <a:rPr lang="en-US" b="1" dirty="0" smtClean="0">
                <a:solidFill>
                  <a:srgbClr val="FFFF00"/>
                </a:solidFill>
              </a:rPr>
              <a:t>independent panel of </a:t>
            </a:r>
            <a:r>
              <a:rPr lang="en-US" dirty="0" smtClean="0"/>
              <a:t>nonfederal </a:t>
            </a:r>
            <a:r>
              <a:rPr lang="en-US" b="1" dirty="0" smtClean="0">
                <a:solidFill>
                  <a:srgbClr val="FFFF00"/>
                </a:solidFill>
              </a:rPr>
              <a:t>experts</a:t>
            </a:r>
            <a:r>
              <a:rPr lang="en-US" dirty="0" smtClean="0"/>
              <a:t> in prevention and evidence-based medicine, composed of primary care clinicians.</a:t>
            </a:r>
          </a:p>
          <a:p>
            <a:pPr marL="0" indent="0">
              <a:buNone/>
            </a:pPr>
            <a:endParaRPr lang="en-US" sz="1900" dirty="0" smtClean="0"/>
          </a:p>
          <a:p>
            <a:r>
              <a:rPr lang="en-US" b="1" dirty="0" smtClean="0">
                <a:solidFill>
                  <a:srgbClr val="FFFF00"/>
                </a:solidFill>
              </a:rPr>
              <a:t>Conducts scientific reviews</a:t>
            </a:r>
            <a:r>
              <a:rPr lang="en-US" dirty="0" smtClean="0"/>
              <a:t> of a broad range of clinical preventive health care services, and </a:t>
            </a:r>
            <a:r>
              <a:rPr lang="en-US" b="1" dirty="0" smtClean="0">
                <a:solidFill>
                  <a:srgbClr val="FFFF00"/>
                </a:solidFill>
              </a:rPr>
              <a:t>develops recommendations </a:t>
            </a:r>
            <a:r>
              <a:rPr lang="en-US" dirty="0" smtClean="0"/>
              <a:t>for primary care clinicians and health systems.  </a:t>
            </a:r>
          </a:p>
          <a:p>
            <a:pPr marL="0" indent="0">
              <a:buNone/>
            </a:pPr>
            <a:endParaRPr lang="en-US" sz="1900" dirty="0" smtClean="0"/>
          </a:p>
          <a:p>
            <a:r>
              <a:rPr lang="en-US" dirty="0" smtClean="0"/>
              <a:t>Recommendations </a:t>
            </a:r>
            <a:r>
              <a:rPr lang="en-US" b="1" dirty="0" smtClean="0">
                <a:solidFill>
                  <a:srgbClr val="FFFF00"/>
                </a:solidFill>
              </a:rPr>
              <a:t>based and graded on current </a:t>
            </a:r>
            <a:r>
              <a:rPr lang="en-US" dirty="0" smtClean="0"/>
              <a:t>available </a:t>
            </a:r>
            <a:r>
              <a:rPr lang="en-US" b="1" dirty="0" smtClean="0">
                <a:solidFill>
                  <a:srgbClr val="FFFF00"/>
                </a:solidFill>
              </a:rPr>
              <a:t>evidence.</a:t>
            </a:r>
          </a:p>
          <a:p>
            <a:pPr marL="0" indent="0">
              <a:buNone/>
            </a:pPr>
            <a:endParaRPr lang="en-US" sz="1900" dirty="0" smtClean="0"/>
          </a:p>
          <a:p>
            <a:r>
              <a:rPr lang="en-US" b="1" dirty="0" smtClean="0">
                <a:solidFill>
                  <a:srgbClr val="FFFF00"/>
                </a:solidFill>
              </a:rPr>
              <a:t>Suggested that clinicians offer or provide services </a:t>
            </a:r>
            <a:r>
              <a:rPr lang="en-US" dirty="0" smtClean="0"/>
              <a:t>that receive a letter </a:t>
            </a:r>
            <a:r>
              <a:rPr lang="en-US" b="1" dirty="0" smtClean="0">
                <a:solidFill>
                  <a:srgbClr val="FFFF00"/>
                </a:solidFill>
              </a:rPr>
              <a:t>grade </a:t>
            </a:r>
            <a:r>
              <a:rPr lang="en-US" dirty="0" smtClean="0"/>
              <a:t>of </a:t>
            </a:r>
            <a:r>
              <a:rPr lang="en-US" b="1" dirty="0" smtClean="0">
                <a:solidFill>
                  <a:srgbClr val="FFFF00"/>
                </a:solidFill>
              </a:rPr>
              <a:t>A or B</a:t>
            </a:r>
          </a:p>
          <a:p>
            <a:pPr marL="0" indent="0">
              <a:buNone/>
            </a:pPr>
            <a:endParaRPr lang="en-US" sz="1900" dirty="0" smtClean="0"/>
          </a:p>
          <a:p>
            <a:pPr lvl="1"/>
            <a:r>
              <a:rPr lang="en-US" b="1" dirty="0" smtClean="0">
                <a:solidFill>
                  <a:srgbClr val="FFFF00"/>
                </a:solidFill>
              </a:rPr>
              <a:t>Grade A:</a:t>
            </a:r>
            <a:r>
              <a:rPr lang="en-US" dirty="0" smtClean="0"/>
              <a:t>  High certainty that the net benefit is substantial</a:t>
            </a:r>
          </a:p>
          <a:p>
            <a:pPr lvl="1"/>
            <a:r>
              <a:rPr lang="en-US" b="1" dirty="0" smtClean="0">
                <a:solidFill>
                  <a:srgbClr val="FFFF00"/>
                </a:solidFill>
              </a:rPr>
              <a:t>Grade B:</a:t>
            </a:r>
            <a:r>
              <a:rPr lang="en-US" dirty="0" smtClean="0"/>
              <a:t>  High certainly that the net benefit is moderate, or moderate certainty that the net benefit is moderate to substantial</a:t>
            </a:r>
          </a:p>
          <a:p>
            <a:pPr lvl="1"/>
            <a:endParaRPr lang="en-US" dirty="0" smtClean="0"/>
          </a:p>
          <a:p>
            <a:pPr lvl="1"/>
            <a:endParaRPr lang="en-US"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304800"/>
            <a:ext cx="460193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6526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6248400" cy="1431925"/>
          </a:xfrm>
        </p:spPr>
        <p:txBody>
          <a:bodyPr>
            <a:noAutofit/>
          </a:bodyPr>
          <a:lstStyle/>
          <a:p>
            <a:r>
              <a:rPr lang="en-US" sz="2800" dirty="0" smtClean="0"/>
              <a:t>Box 4: USPSTF recommendations</a:t>
            </a:r>
            <a:br>
              <a:rPr lang="en-US" sz="2800" dirty="0" smtClean="0"/>
            </a:br>
            <a:r>
              <a:rPr lang="en-US" sz="2800" dirty="0" smtClean="0"/>
              <a:t>pertaining to substance use and related disorders </a:t>
            </a:r>
            <a:endParaRPr lang="en-US" sz="2800" dirty="0"/>
          </a:p>
        </p:txBody>
      </p:sp>
      <p:sp>
        <p:nvSpPr>
          <p:cNvPr id="3" name="Content Placeholder 2"/>
          <p:cNvSpPr>
            <a:spLocks noGrp="1"/>
          </p:cNvSpPr>
          <p:nvPr>
            <p:ph idx="1"/>
          </p:nvPr>
        </p:nvSpPr>
        <p:spPr>
          <a:xfrm>
            <a:off x="990600" y="1981200"/>
            <a:ext cx="8153400" cy="4724400"/>
          </a:xfrm>
        </p:spPr>
        <p:txBody>
          <a:bodyPr>
            <a:normAutofit fontScale="55000" lnSpcReduction="20000"/>
          </a:bodyPr>
          <a:lstStyle/>
          <a:p>
            <a:pPr marL="0" indent="0">
              <a:buNone/>
            </a:pPr>
            <a:r>
              <a:rPr lang="en-US" b="1" dirty="0" smtClean="0">
                <a:solidFill>
                  <a:srgbClr val="FFFF00"/>
                </a:solidFill>
              </a:rPr>
              <a:t>Tobacco</a:t>
            </a:r>
          </a:p>
          <a:p>
            <a:r>
              <a:rPr lang="en-US" dirty="0" smtClean="0"/>
              <a:t>Primary care clinicians provide interventions, including </a:t>
            </a:r>
            <a:r>
              <a:rPr lang="en-US" b="1" dirty="0" smtClean="0">
                <a:solidFill>
                  <a:srgbClr val="FFFF00"/>
                </a:solidFill>
              </a:rPr>
              <a:t>education        and brief counseling, to prevent initiation of tobacco use in        school-aged children and adolescents</a:t>
            </a:r>
            <a:r>
              <a:rPr lang="en-US" dirty="0" smtClean="0"/>
              <a:t> (Grade B).</a:t>
            </a:r>
          </a:p>
          <a:p>
            <a:r>
              <a:rPr lang="en-US" dirty="0" smtClean="0"/>
              <a:t>Clinicians </a:t>
            </a:r>
            <a:r>
              <a:rPr lang="en-US" b="1" dirty="0" smtClean="0">
                <a:solidFill>
                  <a:srgbClr val="FFFF00"/>
                </a:solidFill>
              </a:rPr>
              <a:t>ask all adults about tobacco use</a:t>
            </a:r>
            <a:r>
              <a:rPr lang="en-US" dirty="0" smtClean="0"/>
              <a:t> and </a:t>
            </a:r>
            <a:r>
              <a:rPr lang="en-US" b="1" dirty="0" smtClean="0">
                <a:solidFill>
                  <a:srgbClr val="FFFF00"/>
                </a:solidFill>
              </a:rPr>
              <a:t>provide tobacco cessation interventions</a:t>
            </a:r>
            <a:r>
              <a:rPr lang="en-US" dirty="0" smtClean="0"/>
              <a:t> for those who use tobacco products (Grade A).</a:t>
            </a:r>
          </a:p>
          <a:p>
            <a:r>
              <a:rPr lang="en-US" dirty="0" smtClean="0"/>
              <a:t>Clinicians ask all </a:t>
            </a:r>
            <a:r>
              <a:rPr lang="en-US" b="1" dirty="0" smtClean="0">
                <a:solidFill>
                  <a:srgbClr val="FFFF00"/>
                </a:solidFill>
              </a:rPr>
              <a:t>pregnant women </a:t>
            </a:r>
            <a:r>
              <a:rPr lang="en-US" dirty="0" smtClean="0"/>
              <a:t>about tobacco use and provide augmented, pregnancy-tailored counseling for those who smoke (Grade A). </a:t>
            </a:r>
          </a:p>
          <a:p>
            <a:pPr marL="0" indent="0">
              <a:buNone/>
            </a:pPr>
            <a:endParaRPr lang="en-US" sz="1500" dirty="0" smtClean="0"/>
          </a:p>
          <a:p>
            <a:pPr marL="0" indent="0">
              <a:buNone/>
            </a:pPr>
            <a:r>
              <a:rPr lang="en-US" b="1" dirty="0" smtClean="0">
                <a:solidFill>
                  <a:srgbClr val="FFFF00"/>
                </a:solidFill>
              </a:rPr>
              <a:t>Alcohol</a:t>
            </a:r>
          </a:p>
          <a:p>
            <a:r>
              <a:rPr lang="en-US" dirty="0" smtClean="0"/>
              <a:t>Clinicians </a:t>
            </a:r>
            <a:r>
              <a:rPr lang="en-US" b="1" dirty="0" smtClean="0">
                <a:solidFill>
                  <a:srgbClr val="FFFF00"/>
                </a:solidFill>
              </a:rPr>
              <a:t>screen</a:t>
            </a:r>
            <a:r>
              <a:rPr lang="en-US" dirty="0" smtClean="0"/>
              <a:t> </a:t>
            </a:r>
            <a:r>
              <a:rPr lang="en-US" b="1" dirty="0" smtClean="0">
                <a:solidFill>
                  <a:srgbClr val="FFFF00"/>
                </a:solidFill>
              </a:rPr>
              <a:t>adults</a:t>
            </a:r>
            <a:r>
              <a:rPr lang="en-US" dirty="0" smtClean="0"/>
              <a:t> aged </a:t>
            </a:r>
            <a:r>
              <a:rPr lang="en-US" b="1" dirty="0" smtClean="0">
                <a:solidFill>
                  <a:srgbClr val="FFFF00"/>
                </a:solidFill>
              </a:rPr>
              <a:t>18 years or older for alcohol misuse</a:t>
            </a:r>
            <a:r>
              <a:rPr lang="en-US" dirty="0" smtClean="0"/>
              <a:t>, and provide persons engaged in </a:t>
            </a:r>
            <a:r>
              <a:rPr lang="en-US" b="1" dirty="0" smtClean="0">
                <a:solidFill>
                  <a:srgbClr val="FFFF00"/>
                </a:solidFill>
              </a:rPr>
              <a:t>risky or hazardous drinking </a:t>
            </a:r>
            <a:r>
              <a:rPr lang="en-US" dirty="0" smtClean="0"/>
              <a:t>with </a:t>
            </a:r>
            <a:r>
              <a:rPr lang="en-US" b="1" dirty="0" smtClean="0">
                <a:solidFill>
                  <a:srgbClr val="FFFF00"/>
                </a:solidFill>
              </a:rPr>
              <a:t>brief behavioral counseling</a:t>
            </a:r>
            <a:r>
              <a:rPr lang="en-US" dirty="0" smtClean="0"/>
              <a:t> interventions to reduce alcohol misuse (Grade B).</a:t>
            </a:r>
          </a:p>
          <a:p>
            <a:pPr marL="0" indent="0">
              <a:buNone/>
            </a:pPr>
            <a:endParaRPr lang="en-US" sz="1500" dirty="0"/>
          </a:p>
          <a:p>
            <a:pPr marL="0" indent="0">
              <a:buNone/>
            </a:pPr>
            <a:r>
              <a:rPr lang="en-US" b="1" dirty="0" smtClean="0">
                <a:solidFill>
                  <a:srgbClr val="FFFF00"/>
                </a:solidFill>
              </a:rPr>
              <a:t>Screening for Hepatitis C Virus Infection in Adults</a:t>
            </a:r>
          </a:p>
          <a:p>
            <a:r>
              <a:rPr lang="en-US" b="1" dirty="0" smtClean="0">
                <a:solidFill>
                  <a:srgbClr val="FFFF00"/>
                </a:solidFill>
              </a:rPr>
              <a:t>Screening for hepatitis C virus (HCV) </a:t>
            </a:r>
            <a:r>
              <a:rPr lang="en-US" dirty="0" smtClean="0"/>
              <a:t>infections </a:t>
            </a:r>
            <a:r>
              <a:rPr lang="en-US" b="1" dirty="0" smtClean="0">
                <a:solidFill>
                  <a:srgbClr val="FFFF00"/>
                </a:solidFill>
              </a:rPr>
              <a:t>in</a:t>
            </a:r>
            <a:r>
              <a:rPr lang="en-US" dirty="0" smtClean="0"/>
              <a:t> </a:t>
            </a:r>
            <a:r>
              <a:rPr lang="en-US" b="1" dirty="0" smtClean="0">
                <a:solidFill>
                  <a:srgbClr val="FFFF00"/>
                </a:solidFill>
              </a:rPr>
              <a:t>persons at high risk </a:t>
            </a:r>
            <a:r>
              <a:rPr lang="en-US" dirty="0" smtClean="0"/>
              <a:t>for infection (Grade B).  Note:  “The </a:t>
            </a:r>
            <a:r>
              <a:rPr lang="en-US" b="1" dirty="0" smtClean="0">
                <a:solidFill>
                  <a:srgbClr val="FFFF00"/>
                </a:solidFill>
              </a:rPr>
              <a:t>most important risk factor </a:t>
            </a:r>
            <a:r>
              <a:rPr lang="en-US" dirty="0" smtClean="0"/>
              <a:t>for HCV infection is past or current </a:t>
            </a:r>
            <a:r>
              <a:rPr lang="en-US" b="1" dirty="0" smtClean="0">
                <a:solidFill>
                  <a:srgbClr val="FFFF00"/>
                </a:solidFill>
              </a:rPr>
              <a:t>injection drug use.</a:t>
            </a:r>
            <a:r>
              <a:rPr lang="en-US" dirty="0" smtClean="0"/>
              <a:t>”</a:t>
            </a:r>
          </a:p>
          <a:p>
            <a:pPr marL="0" indent="0">
              <a:buNone/>
            </a:pPr>
            <a:endParaRPr lang="en-US" b="1" dirty="0" smtClean="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04798"/>
            <a:ext cx="144462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6449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USPSTF “I Statements”</a:t>
            </a:r>
            <a:endParaRPr lang="en-US" dirty="0"/>
          </a:p>
        </p:txBody>
      </p:sp>
      <p:sp>
        <p:nvSpPr>
          <p:cNvPr id="4" name="Text Placeholder 3"/>
          <p:cNvSpPr>
            <a:spLocks noGrp="1"/>
          </p:cNvSpPr>
          <p:nvPr>
            <p:ph type="body" sz="half" idx="2"/>
          </p:nvPr>
        </p:nvSpPr>
        <p:spPr>
          <a:xfrm>
            <a:off x="3733800" y="1981200"/>
            <a:ext cx="5181600" cy="4648200"/>
          </a:xfrm>
        </p:spPr>
        <p:txBody>
          <a:bodyPr>
            <a:normAutofit fontScale="62500" lnSpcReduction="20000"/>
          </a:bodyPr>
          <a:lstStyle/>
          <a:p>
            <a:r>
              <a:rPr lang="en-US" dirty="0" smtClean="0"/>
              <a:t>In addition to graded recommendations, the USPSTF may also issue an                 </a:t>
            </a:r>
            <a:r>
              <a:rPr lang="en-US" b="1" dirty="0" smtClean="0">
                <a:solidFill>
                  <a:srgbClr val="FFFF00"/>
                </a:solidFill>
              </a:rPr>
              <a:t>I Statement</a:t>
            </a:r>
            <a:r>
              <a:rPr lang="en-US" dirty="0" smtClean="0"/>
              <a:t>, indicating that </a:t>
            </a:r>
            <a:r>
              <a:rPr lang="en-US" b="1" dirty="0" smtClean="0">
                <a:solidFill>
                  <a:srgbClr val="FFFF00"/>
                </a:solidFill>
              </a:rPr>
              <a:t>current evidence</a:t>
            </a:r>
            <a:r>
              <a:rPr lang="en-US" dirty="0" smtClean="0"/>
              <a:t> is </a:t>
            </a:r>
            <a:r>
              <a:rPr lang="en-US" b="1" dirty="0" smtClean="0">
                <a:solidFill>
                  <a:srgbClr val="FFFF00"/>
                </a:solidFill>
              </a:rPr>
              <a:t>insufficient</a:t>
            </a:r>
            <a:r>
              <a:rPr lang="en-US" dirty="0" smtClean="0"/>
              <a:t> to formulate recommendations either for or against particular service.</a:t>
            </a:r>
          </a:p>
          <a:p>
            <a:pPr marL="0" indent="0">
              <a:buNone/>
            </a:pPr>
            <a:endParaRPr lang="en-US" sz="1900" dirty="0" smtClean="0"/>
          </a:p>
          <a:p>
            <a:r>
              <a:rPr lang="en-US" dirty="0" smtClean="0"/>
              <a:t>Indicates that </a:t>
            </a:r>
            <a:r>
              <a:rPr lang="en-US" b="1" dirty="0" smtClean="0">
                <a:solidFill>
                  <a:srgbClr val="FFFF00"/>
                </a:solidFill>
              </a:rPr>
              <a:t>evidence</a:t>
            </a:r>
            <a:r>
              <a:rPr lang="en-US" dirty="0" smtClean="0"/>
              <a:t> is </a:t>
            </a:r>
            <a:r>
              <a:rPr lang="en-US" b="1" dirty="0" smtClean="0">
                <a:solidFill>
                  <a:srgbClr val="FFFF00"/>
                </a:solidFill>
              </a:rPr>
              <a:t>lacking</a:t>
            </a:r>
            <a:r>
              <a:rPr lang="en-US" dirty="0" smtClean="0"/>
              <a:t>, of </a:t>
            </a:r>
            <a:r>
              <a:rPr lang="en-US" b="1" dirty="0" smtClean="0">
                <a:solidFill>
                  <a:srgbClr val="FFFF00"/>
                </a:solidFill>
              </a:rPr>
              <a:t>poor quality, or conflicting</a:t>
            </a:r>
            <a:r>
              <a:rPr lang="en-US" dirty="0" smtClean="0"/>
              <a:t>, and that </a:t>
            </a:r>
            <a:r>
              <a:rPr lang="en-US" b="1" dirty="0" smtClean="0">
                <a:solidFill>
                  <a:srgbClr val="FFFF00"/>
                </a:solidFill>
              </a:rPr>
              <a:t>additional research </a:t>
            </a:r>
            <a:r>
              <a:rPr lang="en-US" dirty="0" smtClean="0"/>
              <a:t>is </a:t>
            </a:r>
            <a:r>
              <a:rPr lang="en-US" b="1" dirty="0" smtClean="0">
                <a:solidFill>
                  <a:srgbClr val="FFFF00"/>
                </a:solidFill>
              </a:rPr>
              <a:t>needed</a:t>
            </a:r>
            <a:r>
              <a:rPr lang="en-US" dirty="0" smtClean="0"/>
              <a:t> to formulate a recommendation. </a:t>
            </a:r>
          </a:p>
          <a:p>
            <a:pPr marL="0" indent="0">
              <a:buNone/>
            </a:pPr>
            <a:endParaRPr lang="en-US" sz="2200" dirty="0" smtClean="0"/>
          </a:p>
          <a:p>
            <a:r>
              <a:rPr lang="en-US" b="1" dirty="0" smtClean="0">
                <a:solidFill>
                  <a:srgbClr val="FFFF00"/>
                </a:solidFill>
              </a:rPr>
              <a:t>Current I Statements</a:t>
            </a:r>
            <a:r>
              <a:rPr lang="en-US" dirty="0" smtClean="0"/>
              <a:t> issued for</a:t>
            </a:r>
          </a:p>
          <a:p>
            <a:pPr lvl="1"/>
            <a:r>
              <a:rPr lang="en-US" b="1" dirty="0" smtClean="0">
                <a:solidFill>
                  <a:srgbClr val="FFFF00"/>
                </a:solidFill>
              </a:rPr>
              <a:t>Screening and behavioral counseling </a:t>
            </a:r>
            <a:r>
              <a:rPr lang="en-US" dirty="0" smtClean="0"/>
              <a:t>interventions in </a:t>
            </a:r>
            <a:r>
              <a:rPr lang="en-US" b="1" dirty="0" smtClean="0">
                <a:solidFill>
                  <a:srgbClr val="FFFF00"/>
                </a:solidFill>
              </a:rPr>
              <a:t>primary care </a:t>
            </a:r>
            <a:r>
              <a:rPr lang="en-US" dirty="0" smtClean="0"/>
              <a:t>settings to reduce </a:t>
            </a:r>
            <a:r>
              <a:rPr lang="en-US" b="1" dirty="0" smtClean="0">
                <a:solidFill>
                  <a:srgbClr val="FFFF00"/>
                </a:solidFill>
              </a:rPr>
              <a:t>alcohol misuse in adolescents</a:t>
            </a:r>
          </a:p>
          <a:p>
            <a:pPr lvl="1"/>
            <a:r>
              <a:rPr lang="en-US" b="1" dirty="0" smtClean="0">
                <a:solidFill>
                  <a:srgbClr val="FFFF00"/>
                </a:solidFill>
              </a:rPr>
              <a:t>Screening adolescents, adults</a:t>
            </a:r>
            <a:r>
              <a:rPr lang="en-US" dirty="0" smtClean="0"/>
              <a:t>, and </a:t>
            </a:r>
            <a:r>
              <a:rPr lang="en-US" b="1" dirty="0" smtClean="0">
                <a:solidFill>
                  <a:srgbClr val="FFFF00"/>
                </a:solidFill>
              </a:rPr>
              <a:t>pregnant women </a:t>
            </a:r>
            <a:r>
              <a:rPr lang="en-US" dirty="0" smtClean="0"/>
              <a:t>for </a:t>
            </a:r>
            <a:r>
              <a:rPr lang="en-US" b="1" dirty="0" smtClean="0">
                <a:solidFill>
                  <a:srgbClr val="FFFF00"/>
                </a:solidFill>
              </a:rPr>
              <a:t>illicit drug use</a:t>
            </a:r>
            <a:endParaRPr lang="en-US" b="1" dirty="0">
              <a:solidFill>
                <a:srgbClr val="FFFF00"/>
              </a:solidFill>
            </a:endParaRPr>
          </a:p>
        </p:txBody>
      </p:sp>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2362200" cy="445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511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ther recommendations</a:t>
            </a:r>
            <a:endParaRPr lang="en-US" dirty="0"/>
          </a:p>
        </p:txBody>
      </p:sp>
      <p:sp>
        <p:nvSpPr>
          <p:cNvPr id="3" name="Text Placeholder 2"/>
          <p:cNvSpPr>
            <a:spLocks noGrp="1"/>
          </p:cNvSpPr>
          <p:nvPr>
            <p:ph type="body" sz="half" idx="1"/>
          </p:nvPr>
        </p:nvSpPr>
        <p:spPr>
          <a:xfrm>
            <a:off x="4038600" y="1524000"/>
            <a:ext cx="4876800" cy="5105400"/>
          </a:xfrm>
        </p:spPr>
        <p:txBody>
          <a:bodyPr>
            <a:normAutofit fontScale="47500" lnSpcReduction="20000"/>
          </a:bodyPr>
          <a:lstStyle/>
          <a:p>
            <a:r>
              <a:rPr lang="en-US" dirty="0" smtClean="0"/>
              <a:t>Recommendations from the </a:t>
            </a:r>
            <a:r>
              <a:rPr lang="en-US" b="1" dirty="0" smtClean="0">
                <a:solidFill>
                  <a:srgbClr val="FFFF00"/>
                </a:solidFill>
              </a:rPr>
              <a:t>American Academy of Family Physicians (AAFP) mirror</a:t>
            </a:r>
            <a:r>
              <a:rPr lang="en-US" b="1" dirty="0" smtClean="0"/>
              <a:t> </a:t>
            </a:r>
            <a:r>
              <a:rPr lang="en-US" dirty="0" smtClean="0"/>
              <a:t>those of the </a:t>
            </a:r>
            <a:r>
              <a:rPr lang="en-US" b="1" dirty="0" smtClean="0">
                <a:solidFill>
                  <a:srgbClr val="FFFF00"/>
                </a:solidFill>
              </a:rPr>
              <a:t>USPSTF.</a:t>
            </a:r>
          </a:p>
          <a:p>
            <a:pPr marL="0" indent="0">
              <a:buNone/>
            </a:pPr>
            <a:endParaRPr lang="en-US" sz="1700" dirty="0" smtClean="0"/>
          </a:p>
          <a:p>
            <a:r>
              <a:rPr lang="en-US" b="1" dirty="0" smtClean="0">
                <a:solidFill>
                  <a:srgbClr val="FFFF00"/>
                </a:solidFill>
              </a:rPr>
              <a:t>Other professional organizations </a:t>
            </a:r>
            <a:r>
              <a:rPr lang="en-US" dirty="0" smtClean="0"/>
              <a:t>have issued additional recommendations regarding prevention and screening. </a:t>
            </a:r>
          </a:p>
          <a:p>
            <a:pPr marL="0" indent="0">
              <a:buNone/>
            </a:pPr>
            <a:endParaRPr lang="en-US" sz="1700" dirty="0" smtClean="0"/>
          </a:p>
          <a:p>
            <a:pPr lvl="1"/>
            <a:r>
              <a:rPr lang="en-US" b="1" dirty="0" smtClean="0">
                <a:solidFill>
                  <a:srgbClr val="FFFF00"/>
                </a:solidFill>
              </a:rPr>
              <a:t>American Academy of Pediatrics (AAP) </a:t>
            </a:r>
            <a:r>
              <a:rPr lang="en-US" dirty="0" smtClean="0"/>
              <a:t>recommends that pediatricians</a:t>
            </a:r>
          </a:p>
          <a:p>
            <a:pPr lvl="2"/>
            <a:r>
              <a:rPr lang="en-US" b="1" dirty="0" smtClean="0">
                <a:solidFill>
                  <a:srgbClr val="FFFF00"/>
                </a:solidFill>
              </a:rPr>
              <a:t>Incorporate</a:t>
            </a:r>
            <a:r>
              <a:rPr lang="en-US" dirty="0" smtClean="0"/>
              <a:t> substance use </a:t>
            </a:r>
            <a:r>
              <a:rPr lang="en-US" b="1" dirty="0" smtClean="0">
                <a:solidFill>
                  <a:srgbClr val="FFFF00"/>
                </a:solidFill>
              </a:rPr>
              <a:t>prevention into </a:t>
            </a:r>
            <a:r>
              <a:rPr lang="en-US" dirty="0" smtClean="0"/>
              <a:t>daily </a:t>
            </a:r>
            <a:r>
              <a:rPr lang="en-US" b="1" dirty="0" smtClean="0">
                <a:solidFill>
                  <a:srgbClr val="FFFF00"/>
                </a:solidFill>
              </a:rPr>
              <a:t>practice</a:t>
            </a:r>
          </a:p>
          <a:p>
            <a:pPr lvl="2"/>
            <a:r>
              <a:rPr lang="en-US" b="1" dirty="0" smtClean="0">
                <a:solidFill>
                  <a:srgbClr val="FFFF00"/>
                </a:solidFill>
              </a:rPr>
              <a:t>Acquire</a:t>
            </a:r>
            <a:r>
              <a:rPr lang="en-US" dirty="0" smtClean="0"/>
              <a:t> necessary </a:t>
            </a:r>
            <a:r>
              <a:rPr lang="en-US" b="1" dirty="0" smtClean="0">
                <a:solidFill>
                  <a:srgbClr val="FFFF00"/>
                </a:solidFill>
              </a:rPr>
              <a:t>skills to identify young people at risk </a:t>
            </a:r>
            <a:r>
              <a:rPr lang="en-US" dirty="0" smtClean="0"/>
              <a:t>for substance use</a:t>
            </a:r>
          </a:p>
          <a:p>
            <a:pPr lvl="2"/>
            <a:r>
              <a:rPr lang="en-US" b="1" dirty="0" smtClean="0">
                <a:solidFill>
                  <a:srgbClr val="FFFF00"/>
                </a:solidFill>
              </a:rPr>
              <a:t>Provide or facilitate assessment, intervention, </a:t>
            </a:r>
            <a:r>
              <a:rPr lang="en-US" dirty="0" smtClean="0"/>
              <a:t>and </a:t>
            </a:r>
            <a:r>
              <a:rPr lang="en-US" b="1" dirty="0" smtClean="0">
                <a:solidFill>
                  <a:srgbClr val="FFFF00"/>
                </a:solidFill>
              </a:rPr>
              <a:t>treatment </a:t>
            </a:r>
            <a:r>
              <a:rPr lang="en-US" dirty="0" smtClean="0"/>
              <a:t>as necessary</a:t>
            </a:r>
          </a:p>
          <a:p>
            <a:pPr marL="914400" lvl="2" indent="0">
              <a:buNone/>
            </a:pPr>
            <a:endParaRPr lang="en-US" sz="1700" dirty="0" smtClean="0"/>
          </a:p>
          <a:p>
            <a:pPr lvl="1"/>
            <a:r>
              <a:rPr lang="en-US" b="1" dirty="0" smtClean="0">
                <a:solidFill>
                  <a:srgbClr val="FFFF00"/>
                </a:solidFill>
              </a:rPr>
              <a:t>American College of Obstetrics and Gynecology (ACOG) </a:t>
            </a:r>
            <a:r>
              <a:rPr lang="en-US" dirty="0" smtClean="0"/>
              <a:t>recommends </a:t>
            </a:r>
            <a:r>
              <a:rPr lang="en-US" b="1" dirty="0" smtClean="0">
                <a:solidFill>
                  <a:srgbClr val="FFFF00"/>
                </a:solidFill>
              </a:rPr>
              <a:t>direct questioning by clinicians of all patients about</a:t>
            </a:r>
            <a:r>
              <a:rPr lang="en-US" dirty="0" smtClean="0"/>
              <a:t> their </a:t>
            </a:r>
            <a:r>
              <a:rPr lang="en-US" b="1" dirty="0" smtClean="0">
                <a:solidFill>
                  <a:srgbClr val="FFFF00"/>
                </a:solidFill>
              </a:rPr>
              <a:t>use of drugs </a:t>
            </a:r>
            <a:r>
              <a:rPr lang="en-US" dirty="0" smtClean="0"/>
              <a:t>(in addition to </a:t>
            </a:r>
            <a:r>
              <a:rPr lang="en-US" b="1" dirty="0" smtClean="0">
                <a:solidFill>
                  <a:srgbClr val="FFFF00"/>
                </a:solidFill>
              </a:rPr>
              <a:t>tobacco</a:t>
            </a:r>
            <a:r>
              <a:rPr lang="en-US" dirty="0" smtClean="0"/>
              <a:t> and </a:t>
            </a:r>
            <a:r>
              <a:rPr lang="en-US" b="1" dirty="0" smtClean="0">
                <a:solidFill>
                  <a:srgbClr val="FFFF00"/>
                </a:solidFill>
              </a:rPr>
              <a:t>alcohol</a:t>
            </a:r>
            <a:r>
              <a:rPr lang="en-US" dirty="0" smtClean="0"/>
              <a:t>) as part of periodic assessment.</a:t>
            </a:r>
          </a:p>
          <a:p>
            <a:pPr marL="457200" lvl="1" indent="0">
              <a:buNone/>
            </a:pPr>
            <a:endParaRPr lang="en-US" sz="1700" dirty="0" smtClean="0"/>
          </a:p>
          <a:p>
            <a:pPr lvl="1"/>
            <a:r>
              <a:rPr lang="en-US" dirty="0" smtClean="0"/>
              <a:t>The </a:t>
            </a:r>
            <a:r>
              <a:rPr lang="en-US" b="1" dirty="0" smtClean="0">
                <a:solidFill>
                  <a:srgbClr val="FFFF00"/>
                </a:solidFill>
              </a:rPr>
              <a:t>American Lung Association (ALA) </a:t>
            </a:r>
            <a:r>
              <a:rPr lang="en-US" dirty="0" smtClean="0"/>
              <a:t>Lung Cancer Screening Committee has issued interim recommendations for low-dose computed tomography </a:t>
            </a:r>
            <a:r>
              <a:rPr lang="en-US" b="1" dirty="0" smtClean="0">
                <a:solidFill>
                  <a:srgbClr val="FFFF00"/>
                </a:solidFill>
              </a:rPr>
              <a:t>screening for lung cancer among current smokers </a:t>
            </a:r>
            <a:r>
              <a:rPr lang="en-US" dirty="0" smtClean="0"/>
              <a:t>aged </a:t>
            </a:r>
            <a:r>
              <a:rPr lang="en-US" dirty="0" smtClean="0">
                <a:solidFill>
                  <a:srgbClr val="FFFF00"/>
                </a:solidFill>
              </a:rPr>
              <a:t>55 to 74 </a:t>
            </a:r>
            <a:r>
              <a:rPr lang="en-US" dirty="0" smtClean="0"/>
              <a:t>with a smoking </a:t>
            </a:r>
            <a:r>
              <a:rPr lang="en-US" b="1" dirty="0" smtClean="0">
                <a:solidFill>
                  <a:srgbClr val="FFFF00"/>
                </a:solidFill>
              </a:rPr>
              <a:t>history of</a:t>
            </a:r>
            <a:r>
              <a:rPr lang="en-US" dirty="0" smtClean="0"/>
              <a:t> at least </a:t>
            </a:r>
            <a:r>
              <a:rPr lang="en-US" b="1" dirty="0" smtClean="0">
                <a:solidFill>
                  <a:srgbClr val="FFFF00"/>
                </a:solidFill>
              </a:rPr>
              <a:t>30 pack-years </a:t>
            </a:r>
            <a:r>
              <a:rPr lang="en-US" dirty="0" smtClean="0"/>
              <a:t>and </a:t>
            </a:r>
            <a:r>
              <a:rPr lang="en-US" b="1" dirty="0" smtClean="0">
                <a:solidFill>
                  <a:srgbClr val="FFFF00"/>
                </a:solidFill>
              </a:rPr>
              <a:t>no history of lung cancer. </a:t>
            </a:r>
            <a:endParaRPr lang="en-US" b="1" dirty="0">
              <a:solidFill>
                <a:srgbClr val="FFFF00"/>
              </a:solidFill>
            </a:endParaRPr>
          </a:p>
        </p:txBody>
      </p:sp>
      <p:pic>
        <p:nvPicPr>
          <p:cNvPr id="1126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25527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985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outline (part 1 of 2)</a:t>
            </a:r>
            <a:endParaRPr lang="en-US" dirty="0"/>
          </a:p>
        </p:txBody>
      </p:sp>
      <p:sp>
        <p:nvSpPr>
          <p:cNvPr id="5123" name="Text Placeholder 2"/>
          <p:cNvSpPr>
            <a:spLocks noGrp="1"/>
          </p:cNvSpPr>
          <p:nvPr>
            <p:ph type="body" sz="half" idx="1"/>
          </p:nvPr>
        </p:nvSpPr>
        <p:spPr>
          <a:xfrm>
            <a:off x="1066800" y="2133600"/>
            <a:ext cx="4419600" cy="4038600"/>
          </a:xfrm>
        </p:spPr>
        <p:txBody>
          <a:bodyPr>
            <a:normAutofit fontScale="70000" lnSpcReduction="20000"/>
          </a:bodyPr>
          <a:lstStyle/>
          <a:p>
            <a:pPr>
              <a:defRPr/>
            </a:pPr>
            <a:r>
              <a:rPr lang="en-US" dirty="0"/>
              <a:t>t</a:t>
            </a:r>
            <a:r>
              <a:rPr lang="en-US" dirty="0" smtClean="0"/>
              <a:t>hank you (Bay City and me)</a:t>
            </a:r>
          </a:p>
          <a:p>
            <a:pPr>
              <a:defRPr/>
            </a:pPr>
            <a:r>
              <a:rPr lang="en-US" dirty="0"/>
              <a:t>r</a:t>
            </a:r>
            <a:r>
              <a:rPr lang="en-US" dirty="0" smtClean="0"/>
              <a:t>esources</a:t>
            </a:r>
          </a:p>
          <a:p>
            <a:pPr>
              <a:defRPr/>
            </a:pPr>
            <a:r>
              <a:rPr lang="en-US" dirty="0"/>
              <a:t>t</a:t>
            </a:r>
            <a:r>
              <a:rPr lang="en-US" dirty="0" smtClean="0"/>
              <a:t>he big picture</a:t>
            </a:r>
          </a:p>
          <a:p>
            <a:pPr>
              <a:defRPr/>
            </a:pPr>
            <a:r>
              <a:rPr lang="en-US" dirty="0" smtClean="0"/>
              <a:t>conceptual models of addiction</a:t>
            </a:r>
            <a:endParaRPr lang="en-US" dirty="0" smtClean="0"/>
          </a:p>
          <a:p>
            <a:pPr>
              <a:defRPr/>
            </a:pPr>
            <a:r>
              <a:rPr lang="en-US" dirty="0"/>
              <a:t>a</a:t>
            </a:r>
            <a:r>
              <a:rPr lang="en-US" dirty="0" smtClean="0"/>
              <a:t> more focused view: tobacco, alcohol, cannabis, and prescription opioids</a:t>
            </a:r>
          </a:p>
          <a:p>
            <a:pPr>
              <a:defRPr/>
            </a:pPr>
            <a:r>
              <a:rPr lang="en-US" dirty="0" smtClean="0"/>
              <a:t>recommendations for prevention and screening:  USPSTF and others</a:t>
            </a:r>
          </a:p>
          <a:p>
            <a:pPr>
              <a:defRPr/>
            </a:pPr>
            <a:r>
              <a:rPr lang="en-US" dirty="0" smtClean="0"/>
              <a:t>BREAK (when it makes sense)</a:t>
            </a:r>
          </a:p>
          <a:p>
            <a:pPr marL="0" indent="0">
              <a:buNone/>
              <a:defRPr/>
            </a:pPr>
            <a:endParaRPr lang="en-US" dirty="0" smtClean="0"/>
          </a:p>
          <a:p>
            <a:pPr marL="0" indent="0">
              <a:buNone/>
              <a:defRPr/>
            </a:pPr>
            <a:endParaRPr lang="en-US" dirty="0" smtClean="0"/>
          </a:p>
          <a:p>
            <a:pPr marL="0" indent="0">
              <a:buNone/>
              <a:defRPr/>
            </a:pPr>
            <a:endParaRPr lang="en-US" dirty="0" smtClean="0"/>
          </a:p>
          <a:p>
            <a:pPr marL="0" indent="0">
              <a:buFont typeface="Wingdings" pitchFamily="2" charset="2"/>
              <a:buNone/>
              <a:defRPr/>
            </a:pPr>
            <a:endParaRPr lang="en-US" sz="1100" dirty="0" smtClean="0"/>
          </a:p>
          <a:p>
            <a:pPr>
              <a:defRPr/>
            </a:pPr>
            <a:endParaRPr lang="en-US" dirty="0" smtClean="0"/>
          </a:p>
          <a:p>
            <a:pPr lvl="1">
              <a:defRPr/>
            </a:pPr>
            <a:endParaRPr lang="en-US" dirty="0" smtClean="0"/>
          </a:p>
          <a:p>
            <a:pPr>
              <a:defRPr/>
            </a:pPr>
            <a:endParaRPr lang="en-US" dirty="0" smtClean="0"/>
          </a:p>
          <a:p>
            <a:pPr>
              <a:defRPr/>
            </a:pPr>
            <a:endParaRPr lang="en-US" dirty="0" smtClean="0"/>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1753" y="2066925"/>
            <a:ext cx="2653147" cy="3571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808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a:t>
            </a:r>
            <a:r>
              <a:rPr lang="en-US" dirty="0" smtClean="0"/>
              <a:t>istoric perspective</a:t>
            </a:r>
            <a:endParaRPr lang="en-US" dirty="0"/>
          </a:p>
        </p:txBody>
      </p:sp>
      <p:sp>
        <p:nvSpPr>
          <p:cNvPr id="3" name="Text Placeholder 2"/>
          <p:cNvSpPr>
            <a:spLocks noGrp="1"/>
          </p:cNvSpPr>
          <p:nvPr>
            <p:ph type="body" sz="half" idx="1"/>
          </p:nvPr>
        </p:nvSpPr>
        <p:spPr>
          <a:xfrm>
            <a:off x="1066800" y="1981200"/>
            <a:ext cx="4343400" cy="4724400"/>
          </a:xfrm>
        </p:spPr>
        <p:txBody>
          <a:bodyPr>
            <a:noAutofit/>
          </a:bodyPr>
          <a:lstStyle/>
          <a:p>
            <a:pPr>
              <a:defRPr/>
            </a:pPr>
            <a:r>
              <a:rPr lang="en-US" sz="2000" dirty="0" smtClean="0"/>
              <a:t>Historically, alcohol, tobacco, and other substance use disorders were treated almost exclusively from a tertiary care perspective.</a:t>
            </a:r>
          </a:p>
          <a:p>
            <a:pPr marL="0" indent="0">
              <a:buFont typeface="Wingdings" pitchFamily="2" charset="2"/>
              <a:buNone/>
              <a:defRPr/>
            </a:pPr>
            <a:endParaRPr lang="en-US" sz="800" dirty="0" smtClean="0"/>
          </a:p>
          <a:p>
            <a:pPr>
              <a:defRPr/>
            </a:pPr>
            <a:r>
              <a:rPr lang="en-US" sz="2000" dirty="0" smtClean="0"/>
              <a:t>More recently…the focus has begun to shift more toward prevention and early intervention.</a:t>
            </a:r>
          </a:p>
          <a:p>
            <a:pPr marL="0" indent="0">
              <a:buFont typeface="Wingdings" pitchFamily="2" charset="2"/>
              <a:buNone/>
              <a:defRPr/>
            </a:pPr>
            <a:endParaRPr lang="en-US" sz="800" dirty="0" smtClean="0"/>
          </a:p>
          <a:p>
            <a:pPr>
              <a:defRPr/>
            </a:pPr>
            <a:r>
              <a:rPr lang="en-US" sz="2000" dirty="0" smtClean="0"/>
              <a:t>This includes Screening, Brief Intervention, and Referral to Treatment (SBIRT)</a:t>
            </a:r>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981200"/>
            <a:ext cx="2463800" cy="3695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560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SBIRT: Screening, Brief Intervention and Referral to Treatment</a:t>
            </a:r>
            <a:endParaRPr lang="en-US" sz="3200" dirty="0"/>
          </a:p>
        </p:txBody>
      </p:sp>
      <p:sp>
        <p:nvSpPr>
          <p:cNvPr id="4" name="Text Placeholder 3"/>
          <p:cNvSpPr>
            <a:spLocks noGrp="1"/>
          </p:cNvSpPr>
          <p:nvPr>
            <p:ph type="body" sz="half" idx="2"/>
          </p:nvPr>
        </p:nvSpPr>
        <p:spPr>
          <a:xfrm>
            <a:off x="4800600" y="2057400"/>
            <a:ext cx="3962400" cy="4648200"/>
          </a:xfrm>
        </p:spPr>
        <p:txBody>
          <a:bodyPr>
            <a:normAutofit fontScale="62500" lnSpcReduction="20000"/>
          </a:bodyPr>
          <a:lstStyle/>
          <a:p>
            <a:pPr marL="0" indent="0">
              <a:buFont typeface="Wingdings" pitchFamily="2" charset="2"/>
              <a:buNone/>
              <a:defRPr/>
            </a:pPr>
            <a:r>
              <a:rPr lang="en-US" dirty="0" smtClean="0"/>
              <a:t>Per SAMHSA, “SBIRT is a </a:t>
            </a:r>
            <a:r>
              <a:rPr lang="en-US" b="1" dirty="0" smtClean="0">
                <a:solidFill>
                  <a:srgbClr val="FFFF00"/>
                </a:solidFill>
              </a:rPr>
              <a:t>comprehensive, integrated public health approach</a:t>
            </a:r>
            <a:r>
              <a:rPr lang="en-US" dirty="0" smtClean="0"/>
              <a:t> to the delivery of </a:t>
            </a:r>
            <a:r>
              <a:rPr lang="en-US" b="1" dirty="0" smtClean="0">
                <a:solidFill>
                  <a:srgbClr val="FFFF00"/>
                </a:solidFill>
              </a:rPr>
              <a:t>early intervention and treatment</a:t>
            </a:r>
            <a:r>
              <a:rPr lang="en-US" dirty="0" smtClean="0"/>
              <a:t> services </a:t>
            </a:r>
            <a:r>
              <a:rPr lang="en-US" b="1" dirty="0" smtClean="0">
                <a:solidFill>
                  <a:srgbClr val="FFFF00"/>
                </a:solidFill>
              </a:rPr>
              <a:t>for people with substance use disorders, as well as those who are at risk </a:t>
            </a:r>
            <a:r>
              <a:rPr lang="en-US" dirty="0" smtClean="0"/>
              <a:t>of developing these disorders.  Primary care centers, hospital emergency rooms, trauma centers,      office-based practices and other community settings provide opportunities for early intervention with at-risk substance users </a:t>
            </a:r>
            <a:r>
              <a:rPr lang="en-US" b="1" dirty="0" smtClean="0">
                <a:solidFill>
                  <a:srgbClr val="FFFF00"/>
                </a:solidFill>
              </a:rPr>
              <a:t>before more serious consequences occur</a:t>
            </a:r>
            <a:r>
              <a:rPr lang="en-US" dirty="0" smtClean="0"/>
              <a:t>.”</a:t>
            </a:r>
          </a:p>
          <a:p>
            <a:pPr marL="0" indent="0">
              <a:buFont typeface="Wingdings" pitchFamily="2" charset="2"/>
              <a:buNone/>
              <a:defRPr/>
            </a:pPr>
            <a:endParaRPr lang="en-US" dirty="0"/>
          </a:p>
        </p:txBody>
      </p:sp>
      <p:pic>
        <p:nvPicPr>
          <p:cNvPr id="225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3297238" cy="426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895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a:t>
            </a:r>
            <a:r>
              <a:rPr lang="en-US" dirty="0" smtClean="0"/>
              <a:t>niversal screening</a:t>
            </a:r>
            <a:endParaRPr lang="en-US" dirty="0"/>
          </a:p>
        </p:txBody>
      </p:sp>
      <p:sp>
        <p:nvSpPr>
          <p:cNvPr id="4" name="Text Placeholder 3"/>
          <p:cNvSpPr>
            <a:spLocks noGrp="1"/>
          </p:cNvSpPr>
          <p:nvPr>
            <p:ph type="body" sz="half" idx="2"/>
          </p:nvPr>
        </p:nvSpPr>
        <p:spPr>
          <a:xfrm>
            <a:off x="4419600" y="1905000"/>
            <a:ext cx="4343400" cy="4724400"/>
          </a:xfrm>
        </p:spPr>
        <p:txBody>
          <a:bodyPr>
            <a:normAutofit fontScale="47500" lnSpcReduction="20000"/>
          </a:bodyPr>
          <a:lstStyle/>
          <a:p>
            <a:r>
              <a:rPr lang="en-US" dirty="0" smtClean="0"/>
              <a:t>The </a:t>
            </a:r>
            <a:r>
              <a:rPr lang="en-US" b="1" dirty="0" smtClean="0">
                <a:solidFill>
                  <a:srgbClr val="FFFF00"/>
                </a:solidFill>
              </a:rPr>
              <a:t>first step of SBIRT</a:t>
            </a:r>
            <a:r>
              <a:rPr lang="en-US" dirty="0" smtClean="0"/>
              <a:t> is implementation of </a:t>
            </a:r>
            <a:r>
              <a:rPr lang="en-US" b="1" dirty="0" smtClean="0">
                <a:solidFill>
                  <a:srgbClr val="FFFF00"/>
                </a:solidFill>
              </a:rPr>
              <a:t>universal screening </a:t>
            </a:r>
            <a:r>
              <a:rPr lang="en-US" dirty="0" smtClean="0"/>
              <a:t>to help identify patients who may be at risk for, or are currently experiencing, problematic substance use.</a:t>
            </a:r>
          </a:p>
          <a:p>
            <a:pPr marL="0" indent="0">
              <a:buNone/>
            </a:pPr>
            <a:endParaRPr lang="en-US" sz="1700" dirty="0" smtClean="0"/>
          </a:p>
          <a:p>
            <a:r>
              <a:rPr lang="en-US" dirty="0" smtClean="0"/>
              <a:t>Many </a:t>
            </a:r>
            <a:r>
              <a:rPr lang="en-US" b="1" dirty="0" smtClean="0">
                <a:solidFill>
                  <a:srgbClr val="FFFF00"/>
                </a:solidFill>
              </a:rPr>
              <a:t>primary care clinicians </a:t>
            </a:r>
            <a:r>
              <a:rPr lang="en-US" dirty="0" smtClean="0"/>
              <a:t>ask about cigarette smoking and other tobacco use, but </a:t>
            </a:r>
            <a:r>
              <a:rPr lang="en-US" b="1" dirty="0" smtClean="0">
                <a:solidFill>
                  <a:srgbClr val="FFFF00"/>
                </a:solidFill>
              </a:rPr>
              <a:t>fewer inquire about alcohol and other substance use</a:t>
            </a:r>
            <a:r>
              <a:rPr lang="en-US" dirty="0" smtClean="0"/>
              <a:t>.    </a:t>
            </a:r>
          </a:p>
          <a:p>
            <a:pPr marL="0" indent="0">
              <a:buNone/>
            </a:pPr>
            <a:endParaRPr lang="en-US" sz="1700" dirty="0" smtClean="0"/>
          </a:p>
          <a:p>
            <a:pPr marL="0" indent="0">
              <a:buNone/>
            </a:pPr>
            <a:endParaRPr lang="en-US" sz="1700" b="1" dirty="0" smtClean="0">
              <a:solidFill>
                <a:srgbClr val="FFFF00"/>
              </a:solidFill>
            </a:endParaRPr>
          </a:p>
          <a:p>
            <a:r>
              <a:rPr lang="en-US" b="1" dirty="0" smtClean="0">
                <a:solidFill>
                  <a:srgbClr val="FFFF00"/>
                </a:solidFill>
              </a:rPr>
              <a:t>Screening negative</a:t>
            </a:r>
            <a:r>
              <a:rPr lang="en-US" dirty="0" smtClean="0"/>
              <a:t>, in the absence of any evidence to the contrary, </a:t>
            </a:r>
            <a:r>
              <a:rPr lang="en-US" b="1" dirty="0" smtClean="0">
                <a:solidFill>
                  <a:srgbClr val="FFFF00"/>
                </a:solidFill>
              </a:rPr>
              <a:t>indicates </a:t>
            </a:r>
            <a:r>
              <a:rPr lang="en-US" dirty="0" smtClean="0"/>
              <a:t>that</a:t>
            </a:r>
            <a:r>
              <a:rPr lang="en-US" b="1" dirty="0" smtClean="0">
                <a:solidFill>
                  <a:srgbClr val="FFFF00"/>
                </a:solidFill>
              </a:rPr>
              <a:t> screening is complete. </a:t>
            </a:r>
            <a:r>
              <a:rPr lang="en-US" dirty="0" smtClean="0"/>
              <a:t> This affords the clinician an opportunity to </a:t>
            </a:r>
            <a:r>
              <a:rPr lang="en-US" b="1" dirty="0" smtClean="0">
                <a:solidFill>
                  <a:srgbClr val="FFFF00"/>
                </a:solidFill>
              </a:rPr>
              <a:t>provide positive verbal reinforcement </a:t>
            </a:r>
            <a:r>
              <a:rPr lang="en-US" dirty="0" smtClean="0"/>
              <a:t>for healthy behaviors related to substance use.  </a:t>
            </a:r>
          </a:p>
          <a:p>
            <a:pPr marL="0" indent="0">
              <a:buNone/>
            </a:pPr>
            <a:endParaRPr lang="en-US" sz="1700" dirty="0" smtClean="0"/>
          </a:p>
          <a:p>
            <a:r>
              <a:rPr lang="en-US" dirty="0" smtClean="0"/>
              <a:t>It is generally recommended that </a:t>
            </a:r>
            <a:r>
              <a:rPr lang="en-US" b="1" dirty="0" smtClean="0">
                <a:solidFill>
                  <a:srgbClr val="FFFF00"/>
                </a:solidFill>
              </a:rPr>
              <a:t>screening</a:t>
            </a:r>
            <a:r>
              <a:rPr lang="en-US" dirty="0" smtClean="0"/>
              <a:t> </a:t>
            </a:r>
            <a:r>
              <a:rPr lang="en-US" b="1" dirty="0" smtClean="0">
                <a:solidFill>
                  <a:srgbClr val="FFFF00"/>
                </a:solidFill>
              </a:rPr>
              <a:t>be</a:t>
            </a:r>
            <a:r>
              <a:rPr lang="en-US" dirty="0" smtClean="0"/>
              <a:t> </a:t>
            </a:r>
            <a:r>
              <a:rPr lang="en-US" b="1" dirty="0" smtClean="0">
                <a:solidFill>
                  <a:srgbClr val="FFFF00"/>
                </a:solidFill>
              </a:rPr>
              <a:t>repeated</a:t>
            </a:r>
            <a:r>
              <a:rPr lang="en-US" dirty="0" smtClean="0"/>
              <a:t> on a routine basis </a:t>
            </a:r>
            <a:r>
              <a:rPr lang="en-US" b="1" dirty="0" smtClean="0">
                <a:solidFill>
                  <a:srgbClr val="FFFF00"/>
                </a:solidFill>
              </a:rPr>
              <a:t>at least annually</a:t>
            </a:r>
            <a:r>
              <a:rPr lang="en-US" dirty="0" smtClean="0"/>
              <a:t>, or earlier as changes in behavior, health status, or other personal circumstances warrant. </a:t>
            </a:r>
          </a:p>
          <a:p>
            <a:pPr lvl="1"/>
            <a:endParaRPr lang="en-US" dirty="0"/>
          </a:p>
        </p:txBody>
      </p:sp>
      <p:pic>
        <p:nvPicPr>
          <p:cNvPr id="15363"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43000" y="1981201"/>
            <a:ext cx="2743200" cy="419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3344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39093380"/>
              </p:ext>
            </p:extLst>
          </p:nvPr>
        </p:nvGraphicFramePr>
        <p:xfrm>
          <a:off x="0" y="1"/>
          <a:ext cx="9144000" cy="7106988"/>
        </p:xfrm>
        <a:graphic>
          <a:graphicData uri="http://schemas.openxmlformats.org/drawingml/2006/table">
            <a:tbl>
              <a:tblPr firstRow="1" bandRow="1">
                <a:tableStyleId>{5C22544A-7EE6-4342-B048-85BDC9FD1C3A}</a:tableStyleId>
              </a:tblPr>
              <a:tblGrid>
                <a:gridCol w="9144000"/>
              </a:tblGrid>
              <a:tr h="1143602">
                <a:tc>
                  <a:txBody>
                    <a:bodyPr/>
                    <a:lstStyle/>
                    <a:p>
                      <a:r>
                        <a:rPr lang="en-US" dirty="0" smtClean="0"/>
                        <a:t>Box 6</a:t>
                      </a:r>
                    </a:p>
                    <a:p>
                      <a:r>
                        <a:rPr lang="en-US" dirty="0" smtClean="0"/>
                        <a:t>One-item and 2-item screening tests</a:t>
                      </a:r>
                      <a:r>
                        <a:rPr lang="en-US" baseline="0" dirty="0" smtClean="0"/>
                        <a:t> for alcohol and/or other drug misuse</a:t>
                      </a:r>
                      <a:endParaRPr lang="en-US" dirty="0"/>
                    </a:p>
                  </a:txBody>
                  <a:tcPr/>
                </a:tc>
              </a:tr>
              <a:tr h="1701533">
                <a:tc>
                  <a:txBody>
                    <a:bodyPr/>
                    <a:lstStyle/>
                    <a:p>
                      <a:pPr marL="285750" indent="-285750">
                        <a:buFont typeface="Arial" panose="020B0604020202020204" pitchFamily="34" charset="0"/>
                        <a:buChar char="•"/>
                      </a:pPr>
                      <a:r>
                        <a:rPr lang="en-US" dirty="0" smtClean="0"/>
                        <a:t>Single-question</a:t>
                      </a:r>
                      <a:r>
                        <a:rPr lang="en-US" baseline="0" dirty="0" smtClean="0"/>
                        <a:t> screening test for unhealthy alcohol use</a:t>
                      </a:r>
                    </a:p>
                    <a:p>
                      <a:pPr marL="742950" lvl="1" indent="-285750">
                        <a:buFont typeface="Arial" panose="020B0604020202020204" pitchFamily="34" charset="0"/>
                        <a:buChar char="•"/>
                      </a:pPr>
                      <a:r>
                        <a:rPr lang="en-US" b="1" baseline="0" dirty="0" smtClean="0"/>
                        <a:t>Question:  “How many times in the past year have you had X or more drinks in a day” (where X is 5 for men and 4 for women)</a:t>
                      </a:r>
                    </a:p>
                    <a:p>
                      <a:pPr marL="742950" lvl="1" indent="-285750">
                        <a:buFont typeface="Arial" panose="020B0604020202020204" pitchFamily="34" charset="0"/>
                        <a:buChar char="•"/>
                      </a:pPr>
                      <a:r>
                        <a:rPr lang="en-US" baseline="0" dirty="0" smtClean="0"/>
                        <a:t>Response:  A response of &gt; 1 is positive</a:t>
                      </a:r>
                    </a:p>
                    <a:p>
                      <a:pPr marL="742950" lvl="1" indent="-285750">
                        <a:buFont typeface="Arial" panose="020B0604020202020204" pitchFamily="34" charset="0"/>
                        <a:buChar char="•"/>
                      </a:pPr>
                      <a:r>
                        <a:rPr lang="en-US" baseline="0" dirty="0" smtClean="0"/>
                        <a:t>Sensitivity 82%, specificity 79%</a:t>
                      </a:r>
                      <a:endParaRPr lang="en-US" dirty="0"/>
                    </a:p>
                  </a:txBody>
                  <a:tcPr/>
                </a:tc>
              </a:tr>
              <a:tr h="1701533">
                <a:tc>
                  <a:txBody>
                    <a:bodyPr/>
                    <a:lstStyle/>
                    <a:p>
                      <a:pPr marL="285750" indent="-285750">
                        <a:buFont typeface="Arial" panose="020B0604020202020204" pitchFamily="34" charset="0"/>
                        <a:buChar char="•"/>
                      </a:pPr>
                      <a:r>
                        <a:rPr lang="en-US" dirty="0" smtClean="0"/>
                        <a:t>Single-question</a:t>
                      </a:r>
                      <a:r>
                        <a:rPr lang="en-US" baseline="0" dirty="0" smtClean="0"/>
                        <a:t> screening test for drug use</a:t>
                      </a:r>
                    </a:p>
                    <a:p>
                      <a:pPr marL="742950" lvl="1" indent="-285750">
                        <a:buFont typeface="Arial" panose="020B0604020202020204" pitchFamily="34" charset="0"/>
                        <a:buChar char="•"/>
                      </a:pPr>
                      <a:r>
                        <a:rPr lang="en-US" b="1" baseline="0" dirty="0" smtClean="0"/>
                        <a:t>Question:  “How many times in the past year have you used an illegal drug or used a prescription medication for nonmedical reasons?”</a:t>
                      </a:r>
                    </a:p>
                    <a:p>
                      <a:pPr marL="742950" lvl="1" indent="-285750">
                        <a:buFont typeface="Arial" panose="020B0604020202020204" pitchFamily="34" charset="0"/>
                        <a:buChar char="•"/>
                      </a:pPr>
                      <a:r>
                        <a:rPr lang="en-US" baseline="0" dirty="0" smtClean="0"/>
                        <a:t>Response:  A response of </a:t>
                      </a:r>
                      <a:r>
                        <a:rPr lang="en-US" u="sng" baseline="0" dirty="0" smtClean="0"/>
                        <a:t>&gt;</a:t>
                      </a:r>
                      <a:r>
                        <a:rPr lang="en-US" u="none" baseline="0" dirty="0" smtClean="0"/>
                        <a:t> 1 is positive</a:t>
                      </a:r>
                    </a:p>
                    <a:p>
                      <a:pPr marL="742950" lvl="1" indent="-285750">
                        <a:buFont typeface="Arial" panose="020B0604020202020204" pitchFamily="34" charset="0"/>
                        <a:buChar char="•"/>
                      </a:pPr>
                      <a:r>
                        <a:rPr lang="en-US" u="none" baseline="0" dirty="0" smtClean="0"/>
                        <a:t>Sensitivity 100%, specificity 73.5%</a:t>
                      </a:r>
                      <a:endParaRPr lang="en-US" dirty="0"/>
                    </a:p>
                  </a:txBody>
                  <a:tcPr/>
                </a:tc>
              </a:tr>
              <a:tr h="2082733">
                <a:tc>
                  <a:txBody>
                    <a:bodyPr/>
                    <a:lstStyle/>
                    <a:p>
                      <a:pPr marL="285750" indent="-285750">
                        <a:buFont typeface="Arial" panose="020B0604020202020204" pitchFamily="34" charset="0"/>
                        <a:buChar char="•"/>
                      </a:pPr>
                      <a:r>
                        <a:rPr lang="en-US" dirty="0" smtClean="0"/>
                        <a:t>Two-item conjoint</a:t>
                      </a:r>
                      <a:r>
                        <a:rPr lang="en-US" baseline="0" dirty="0" smtClean="0"/>
                        <a:t> screen for alcohol and other drug problems</a:t>
                      </a:r>
                    </a:p>
                    <a:p>
                      <a:pPr marL="742950" lvl="1" indent="-285750">
                        <a:buFont typeface="Arial" panose="020B0604020202020204" pitchFamily="34" charset="0"/>
                        <a:buChar char="•"/>
                      </a:pPr>
                      <a:r>
                        <a:rPr lang="en-US" b="1" baseline="0" dirty="0" smtClean="0"/>
                        <a:t>Questions:</a:t>
                      </a:r>
                    </a:p>
                    <a:p>
                      <a:pPr marL="1200150" lvl="2" indent="-285750">
                        <a:buFont typeface="Arial" panose="020B0604020202020204" pitchFamily="34" charset="0"/>
                        <a:buChar char="•"/>
                      </a:pPr>
                      <a:r>
                        <a:rPr lang="en-US" b="1" baseline="0" dirty="0" smtClean="0"/>
                        <a:t>“In the past year, have you ever drunk or used drugs more than you meant to?”</a:t>
                      </a:r>
                    </a:p>
                    <a:p>
                      <a:pPr marL="1200150" lvl="2" indent="-285750">
                        <a:buFont typeface="Arial" panose="020B0604020202020204" pitchFamily="34" charset="0"/>
                        <a:buChar char="•"/>
                      </a:pPr>
                      <a:r>
                        <a:rPr lang="en-US" b="1" baseline="0" dirty="0" smtClean="0"/>
                        <a:t>“Have you felt you wanted or needed to cut down on your drinking or drug use in the last year?”</a:t>
                      </a:r>
                    </a:p>
                    <a:p>
                      <a:pPr marL="742950" lvl="1" indent="-285750">
                        <a:buFont typeface="Arial" panose="020B0604020202020204" pitchFamily="34" charset="0"/>
                        <a:buChar char="•"/>
                      </a:pPr>
                      <a:r>
                        <a:rPr lang="en-US" baseline="0" dirty="0" smtClean="0"/>
                        <a:t>Response:  A response of </a:t>
                      </a:r>
                      <a:r>
                        <a:rPr lang="en-US" u="sng" baseline="0" dirty="0" smtClean="0"/>
                        <a:t>&gt;</a:t>
                      </a:r>
                      <a:r>
                        <a:rPr lang="en-US" u="none" baseline="0" dirty="0" smtClean="0"/>
                        <a:t> 1 is positive for a current substance use disorder</a:t>
                      </a:r>
                    </a:p>
                    <a:p>
                      <a:pPr marL="742950" lvl="1" indent="-285750">
                        <a:buFont typeface="Arial" panose="020B0604020202020204" pitchFamily="34" charset="0"/>
                        <a:buChar char="•"/>
                      </a:pPr>
                      <a:r>
                        <a:rPr lang="en-US" u="none" baseline="0" dirty="0" smtClean="0"/>
                        <a:t>Sensitivity 79%, specificity 78%</a:t>
                      </a:r>
                      <a:endParaRPr lang="en-US" baseline="0" dirty="0" smtClean="0"/>
                    </a:p>
                    <a:p>
                      <a:pPr marL="1200150" lvl="2" indent="-285750">
                        <a:buFont typeface="Arial" panose="020B0604020202020204" pitchFamily="34" charset="0"/>
                        <a:buChar char="•"/>
                      </a:pPr>
                      <a:endParaRPr lang="en-US" dirty="0"/>
                    </a:p>
                  </a:txBody>
                  <a:tcPr/>
                </a:tc>
              </a:tr>
            </a:tbl>
          </a:graphicData>
        </a:graphic>
      </p:graphicFrame>
    </p:spTree>
    <p:extLst>
      <p:ext uri="{BB962C8B-B14F-4D97-AF65-F5344CB8AC3E}">
        <p14:creationId xmlns:p14="http://schemas.microsoft.com/office/powerpoint/2010/main" val="3973709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01172246"/>
              </p:ext>
            </p:extLst>
          </p:nvPr>
        </p:nvGraphicFramePr>
        <p:xfrm>
          <a:off x="0" y="0"/>
          <a:ext cx="9144000" cy="6781800"/>
        </p:xfrm>
        <a:graphic>
          <a:graphicData uri="http://schemas.openxmlformats.org/drawingml/2006/table">
            <a:tbl>
              <a:tblPr firstRow="1" bandRow="1">
                <a:tableStyleId>{5C22544A-7EE6-4342-B048-85BDC9FD1C3A}</a:tableStyleId>
              </a:tblPr>
              <a:tblGrid>
                <a:gridCol w="1371600"/>
                <a:gridCol w="2057400"/>
                <a:gridCol w="1295400"/>
                <a:gridCol w="4419600"/>
              </a:tblGrid>
              <a:tr h="685800">
                <a:tc gridSpan="4">
                  <a:txBody>
                    <a:bodyPr/>
                    <a:lstStyle/>
                    <a:p>
                      <a:r>
                        <a:rPr lang="en-US" sz="1600" dirty="0" smtClean="0"/>
                        <a:t>Table 3</a:t>
                      </a:r>
                    </a:p>
                    <a:p>
                      <a:r>
                        <a:rPr lang="en-US" sz="1600" dirty="0" smtClean="0"/>
                        <a:t>Selected screening instruments for tobacco, alcohol, and/or other substance</a:t>
                      </a:r>
                      <a:r>
                        <a:rPr lang="en-US" sz="1600" baseline="0" dirty="0" smtClean="0"/>
                        <a:t> use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57200">
                <a:tc>
                  <a:txBody>
                    <a:bodyPr/>
                    <a:lstStyle/>
                    <a:p>
                      <a:r>
                        <a:rPr lang="en-US" sz="1400" b="1" dirty="0" smtClean="0"/>
                        <a:t>Substance</a:t>
                      </a:r>
                      <a:endParaRPr lang="en-US" sz="1400" b="1" dirty="0"/>
                    </a:p>
                  </a:txBody>
                  <a:tcPr/>
                </a:tc>
                <a:tc>
                  <a:txBody>
                    <a:bodyPr/>
                    <a:lstStyle/>
                    <a:p>
                      <a:r>
                        <a:rPr lang="en-US" sz="1400" b="1" dirty="0" smtClean="0"/>
                        <a:t>Instrument</a:t>
                      </a:r>
                      <a:endParaRPr lang="en-US" sz="1400" b="1" dirty="0"/>
                    </a:p>
                  </a:txBody>
                  <a:tcPr/>
                </a:tc>
                <a:tc>
                  <a:txBody>
                    <a:bodyPr/>
                    <a:lstStyle/>
                    <a:p>
                      <a:r>
                        <a:rPr lang="en-US" sz="1400" b="1" dirty="0" smtClean="0"/>
                        <a:t>Target </a:t>
                      </a:r>
                    </a:p>
                    <a:p>
                      <a:r>
                        <a:rPr lang="en-US" sz="1400" b="1" dirty="0" smtClean="0"/>
                        <a:t>Population</a:t>
                      </a:r>
                    </a:p>
                    <a:p>
                      <a:endParaRPr lang="en-US" sz="1400" b="1" dirty="0"/>
                    </a:p>
                  </a:txBody>
                  <a:tcPr/>
                </a:tc>
                <a:tc>
                  <a:txBody>
                    <a:bodyPr/>
                    <a:lstStyle/>
                    <a:p>
                      <a:r>
                        <a:rPr lang="en-US" sz="1400" b="1" dirty="0" smtClean="0"/>
                        <a:t>Description</a:t>
                      </a:r>
                      <a:endParaRPr lang="en-US" sz="1400" b="1" dirty="0"/>
                    </a:p>
                  </a:txBody>
                  <a:tcPr/>
                </a:tc>
              </a:tr>
              <a:tr h="761114">
                <a:tc>
                  <a:txBody>
                    <a:bodyPr/>
                    <a:lstStyle/>
                    <a:p>
                      <a:r>
                        <a:rPr lang="en-US" sz="1400" dirty="0" smtClean="0"/>
                        <a:t>Tobacco</a:t>
                      </a:r>
                      <a:endParaRPr lang="en-US" sz="1400" dirty="0"/>
                    </a:p>
                  </a:txBody>
                  <a:tcPr/>
                </a:tc>
                <a:tc>
                  <a:txBody>
                    <a:bodyPr/>
                    <a:lstStyle/>
                    <a:p>
                      <a:r>
                        <a:rPr lang="en-US" sz="1400" dirty="0" err="1" smtClean="0"/>
                        <a:t>Fagerstrom</a:t>
                      </a:r>
                      <a:r>
                        <a:rPr lang="en-US" sz="1400" dirty="0" smtClean="0"/>
                        <a:t> Test for</a:t>
                      </a:r>
                      <a:r>
                        <a:rPr lang="en-US" sz="1400" baseline="0" dirty="0" smtClean="0"/>
                        <a:t> Nicotine Dependence</a:t>
                      </a:r>
                    </a:p>
                    <a:p>
                      <a:r>
                        <a:rPr lang="en-US" sz="1400" baseline="0" dirty="0" smtClean="0"/>
                        <a:t>(FTND)</a:t>
                      </a:r>
                      <a:endParaRPr lang="en-US" sz="1400" dirty="0"/>
                    </a:p>
                  </a:txBody>
                  <a:tcPr/>
                </a:tc>
                <a:tc>
                  <a:txBody>
                    <a:bodyPr/>
                    <a:lstStyle/>
                    <a:p>
                      <a:r>
                        <a:rPr lang="en-US" sz="1400" dirty="0" smtClean="0"/>
                        <a:t>Adults</a:t>
                      </a:r>
                      <a:endParaRPr lang="en-US" sz="1400" dirty="0"/>
                    </a:p>
                  </a:txBody>
                  <a:tcPr/>
                </a:tc>
                <a:tc>
                  <a:txBody>
                    <a:bodyPr/>
                    <a:lstStyle/>
                    <a:p>
                      <a:r>
                        <a:rPr lang="en-US" sz="1400" dirty="0" smtClean="0"/>
                        <a:t>6-item</a:t>
                      </a:r>
                      <a:r>
                        <a:rPr lang="en-US" sz="1400" baseline="0" dirty="0" smtClean="0"/>
                        <a:t> screen measuring intensity of physical addiction to nicotine (cigarettes); level of severity assists in treatment planning</a:t>
                      </a:r>
                      <a:endParaRPr lang="en-US" sz="1400" dirty="0"/>
                    </a:p>
                  </a:txBody>
                  <a:tcPr/>
                </a:tc>
              </a:tr>
              <a:tr h="990600">
                <a:tc rowSpan="4">
                  <a:txBody>
                    <a:bodyPr/>
                    <a:lstStyle/>
                    <a:p>
                      <a:r>
                        <a:rPr lang="en-US" sz="1400" dirty="0" smtClean="0"/>
                        <a:t>Alcohol </a:t>
                      </a:r>
                      <a:endParaRPr lang="en-US" sz="1400" baseline="0" dirty="0" smtClean="0"/>
                    </a:p>
                  </a:txBody>
                  <a:tcPr/>
                </a:tc>
                <a:tc>
                  <a:txBody>
                    <a:bodyPr/>
                    <a:lstStyle/>
                    <a:p>
                      <a:r>
                        <a:rPr lang="en-US" sz="1400" dirty="0" smtClean="0"/>
                        <a:t>Youth Guide</a:t>
                      </a:r>
                    </a:p>
                    <a:p>
                      <a:endParaRPr lang="en-US" sz="1400" dirty="0" smtClean="0"/>
                    </a:p>
                    <a:p>
                      <a:endParaRPr lang="en-US" sz="1400" dirty="0" smtClean="0"/>
                    </a:p>
                    <a:p>
                      <a:endParaRPr lang="en-US" sz="1400" dirty="0" smtClean="0"/>
                    </a:p>
                  </a:txBody>
                  <a:tcPr/>
                </a:tc>
                <a:tc>
                  <a:txBody>
                    <a:bodyPr/>
                    <a:lstStyle/>
                    <a:p>
                      <a:r>
                        <a:rPr lang="en-US" sz="1400" dirty="0" smtClean="0"/>
                        <a:t>Children,</a:t>
                      </a:r>
                    </a:p>
                    <a:p>
                      <a:r>
                        <a:rPr lang="en-US" sz="1400" dirty="0" smtClean="0"/>
                        <a:t>Adolescents</a:t>
                      </a:r>
                    </a:p>
                    <a:p>
                      <a:endParaRPr lang="en-US" sz="1400" dirty="0" smtClean="0"/>
                    </a:p>
                    <a:p>
                      <a:endParaRPr lang="en-US" sz="1400" dirty="0" smtClean="0"/>
                    </a:p>
                  </a:txBody>
                  <a:tcPr/>
                </a:tc>
                <a:tc>
                  <a:txBody>
                    <a:bodyPr/>
                    <a:lstStyle/>
                    <a:p>
                      <a:r>
                        <a:rPr lang="en-US" sz="1400" dirty="0" smtClean="0"/>
                        <a:t>2-item screening tool for students in elementary school (aged 9-11</a:t>
                      </a:r>
                      <a:r>
                        <a:rPr lang="en-US" sz="1400" baseline="0" dirty="0" smtClean="0"/>
                        <a:t> y), middle school (aged 11-14 y), and high school (aged 14-18 y); identifies risk factors for alcohol use.</a:t>
                      </a:r>
                    </a:p>
                  </a:txBody>
                  <a:tcPr/>
                </a:tc>
              </a:tr>
              <a:tr h="762000">
                <a:tc vMerge="1">
                  <a:txBody>
                    <a:bodyPr/>
                    <a:lstStyle/>
                    <a:p>
                      <a:endParaRPr lang="en-US"/>
                    </a:p>
                  </a:txBody>
                  <a:tcPr/>
                </a:tc>
                <a:tc>
                  <a:txBody>
                    <a:bodyPr/>
                    <a:lstStyle/>
                    <a:p>
                      <a:r>
                        <a:rPr lang="en-US" sz="1400" dirty="0" smtClean="0"/>
                        <a:t>Alcohol</a:t>
                      </a:r>
                      <a:r>
                        <a:rPr lang="en-US" sz="1400" baseline="0" dirty="0" smtClean="0"/>
                        <a:t> Use Disorders Identification Test (AUDIT)</a:t>
                      </a:r>
                      <a:endParaRPr lang="en-US" sz="1400" dirty="0" smtClean="0"/>
                    </a:p>
                  </a:txBody>
                  <a:tcPr/>
                </a:tc>
                <a:tc>
                  <a:txBody>
                    <a:bodyPr/>
                    <a:lstStyle/>
                    <a:p>
                      <a:r>
                        <a:rPr lang="en-US" sz="1400" dirty="0" smtClean="0"/>
                        <a:t>Adults</a:t>
                      </a:r>
                      <a:endParaRPr lang="en-US" sz="1400" dirty="0"/>
                    </a:p>
                  </a:txBody>
                  <a:tcPr/>
                </a:tc>
                <a:tc>
                  <a:txBody>
                    <a:bodyPr/>
                    <a:lstStyle/>
                    <a:p>
                      <a:r>
                        <a:rPr lang="en-US" sz="1400" baseline="0" dirty="0" smtClean="0"/>
                        <a:t>10-item screening tool, developed by the World Health Organization, to identify risky or hazardous alcohol use</a:t>
                      </a:r>
                      <a:endParaRPr lang="en-US" sz="1400" dirty="0"/>
                    </a:p>
                  </a:txBody>
                  <a:tcPr/>
                </a:tc>
              </a:tr>
              <a:tr h="533400">
                <a:tc vMerge="1">
                  <a:txBody>
                    <a:bodyPr/>
                    <a:lstStyle/>
                    <a:p>
                      <a:endParaRPr lang="en-US"/>
                    </a:p>
                  </a:txBody>
                  <a:tcPr/>
                </a:tc>
                <a:tc>
                  <a:txBody>
                    <a:bodyPr/>
                    <a:lstStyle/>
                    <a:p>
                      <a:r>
                        <a:rPr lang="en-US" sz="1400" dirty="0" smtClean="0"/>
                        <a:t>AUDIT</a:t>
                      </a:r>
                      <a:r>
                        <a:rPr lang="en-US" sz="1400" baseline="0" dirty="0" smtClean="0"/>
                        <a:t>-C (Consumption) </a:t>
                      </a:r>
                      <a:endParaRPr lang="en-US" sz="1400" dirty="0"/>
                    </a:p>
                  </a:txBody>
                  <a:tcPr/>
                </a:tc>
                <a:tc>
                  <a:txBody>
                    <a:bodyPr/>
                    <a:lstStyle/>
                    <a:p>
                      <a:r>
                        <a:rPr lang="en-US" sz="1400" dirty="0" smtClean="0"/>
                        <a:t>Adults</a:t>
                      </a:r>
                      <a:endParaRPr lang="en-US" sz="1400" dirty="0"/>
                    </a:p>
                  </a:txBody>
                  <a:tcPr/>
                </a:tc>
                <a:tc>
                  <a:txBody>
                    <a:bodyPr/>
                    <a:lstStyle/>
                    <a:p>
                      <a:r>
                        <a:rPr lang="en-US" sz="1400" dirty="0" smtClean="0"/>
                        <a:t>First 3 questions</a:t>
                      </a:r>
                      <a:r>
                        <a:rPr lang="en-US" sz="1400" baseline="0" dirty="0" smtClean="0"/>
                        <a:t> of AUDIT, focusing on alcohol consumption</a:t>
                      </a:r>
                      <a:endParaRPr lang="en-US" sz="1400" dirty="0"/>
                    </a:p>
                  </a:txBody>
                  <a:tcPr/>
                </a:tc>
              </a:tr>
              <a:tr h="680720">
                <a:tc vMerge="1">
                  <a:txBody>
                    <a:bodyPr/>
                    <a:lstStyle/>
                    <a:p>
                      <a:endParaRPr lang="en-US" sz="1600" baseline="0" dirty="0" smtClean="0"/>
                    </a:p>
                  </a:txBody>
                  <a:tcPr/>
                </a:tc>
                <a:tc>
                  <a:txBody>
                    <a:bodyPr/>
                    <a:lstStyle/>
                    <a:p>
                      <a:r>
                        <a:rPr lang="en-US" sz="1400" dirty="0" smtClean="0"/>
                        <a:t>TWEAK</a:t>
                      </a:r>
                      <a:r>
                        <a:rPr lang="en-US" sz="1400" baseline="0" dirty="0" smtClean="0"/>
                        <a:t> (Tolerance, Worried, Eye-Opener, Amnesia, K/cut down)</a:t>
                      </a:r>
                      <a:endParaRPr lang="en-US" sz="1400" dirty="0"/>
                    </a:p>
                  </a:txBody>
                  <a:tcPr/>
                </a:tc>
                <a:tc>
                  <a:txBody>
                    <a:bodyPr/>
                    <a:lstStyle/>
                    <a:p>
                      <a:r>
                        <a:rPr lang="en-US" sz="1400" dirty="0" smtClean="0"/>
                        <a:t>Adults, </a:t>
                      </a:r>
                    </a:p>
                    <a:p>
                      <a:r>
                        <a:rPr lang="en-US" sz="1400" dirty="0" smtClean="0"/>
                        <a:t>Pregnant</a:t>
                      </a:r>
                      <a:r>
                        <a:rPr lang="en-US" sz="1400" baseline="0" dirty="0" smtClean="0"/>
                        <a:t> Women</a:t>
                      </a:r>
                      <a:endParaRPr lang="en-US" sz="1400" dirty="0"/>
                    </a:p>
                  </a:txBody>
                  <a:tcPr/>
                </a:tc>
                <a:tc>
                  <a:txBody>
                    <a:bodyPr/>
                    <a:lstStyle/>
                    <a:p>
                      <a:r>
                        <a:rPr lang="en-US" sz="1400" dirty="0" smtClean="0"/>
                        <a:t>5-item</a:t>
                      </a:r>
                      <a:r>
                        <a:rPr lang="en-US" sz="1400" baseline="0" dirty="0" smtClean="0"/>
                        <a:t> screening tool for risky drinking, with questions related to tolerance, worried, eye-opener, amnesia, and attempts to k/cut down</a:t>
                      </a:r>
                      <a:endParaRPr lang="en-US" sz="1400" dirty="0"/>
                    </a:p>
                  </a:txBody>
                  <a:tcPr/>
                </a:tc>
              </a:tr>
              <a:tr h="792480">
                <a:tc>
                  <a:txBody>
                    <a:bodyPr/>
                    <a:lstStyle/>
                    <a:p>
                      <a:r>
                        <a:rPr lang="en-US" sz="1400" dirty="0" smtClean="0"/>
                        <a:t>Alcohol and</a:t>
                      </a:r>
                    </a:p>
                    <a:p>
                      <a:r>
                        <a:rPr lang="en-US" sz="1400" dirty="0" smtClean="0"/>
                        <a:t>other drugs</a:t>
                      </a:r>
                      <a:endParaRPr lang="en-US" sz="1400" dirty="0"/>
                    </a:p>
                  </a:txBody>
                  <a:tcPr/>
                </a:tc>
                <a:tc>
                  <a:txBody>
                    <a:bodyPr/>
                    <a:lstStyle/>
                    <a:p>
                      <a:r>
                        <a:rPr lang="en-US" sz="1400" dirty="0" smtClean="0"/>
                        <a:t>CRAFFT</a:t>
                      </a:r>
                      <a:r>
                        <a:rPr lang="en-US" sz="1400" baseline="0" dirty="0" smtClean="0"/>
                        <a:t> (Car, Relax, Alone, Forget, Family or Friends, Trouble)</a:t>
                      </a:r>
                      <a:endParaRPr lang="en-US" sz="1400" dirty="0"/>
                    </a:p>
                  </a:txBody>
                  <a:tcPr/>
                </a:tc>
                <a:tc>
                  <a:txBody>
                    <a:bodyPr/>
                    <a:lstStyle/>
                    <a:p>
                      <a:r>
                        <a:rPr lang="en-US" sz="1400" dirty="0" smtClean="0"/>
                        <a:t>Adolescents</a:t>
                      </a:r>
                      <a:endParaRPr lang="en-US" sz="1400" dirty="0"/>
                    </a:p>
                  </a:txBody>
                  <a:tcPr/>
                </a:tc>
                <a:tc>
                  <a:txBody>
                    <a:bodyPr/>
                    <a:lstStyle/>
                    <a:p>
                      <a:r>
                        <a:rPr lang="en-US" sz="1400" dirty="0" smtClean="0"/>
                        <a:t>6-item</a:t>
                      </a:r>
                      <a:r>
                        <a:rPr lang="en-US" sz="1400" baseline="0" dirty="0" smtClean="0"/>
                        <a:t> screening tool for alcohol and other drugs; targets situations relevant to adolescents: Car, Relax, Alone, Forget, Family or Friends, Trouble</a:t>
                      </a:r>
                      <a:endParaRPr lang="en-US" sz="1400" dirty="0"/>
                    </a:p>
                  </a:txBody>
                  <a:tcPr/>
                </a:tc>
              </a:tr>
              <a:tr h="793366">
                <a:tc>
                  <a:txBody>
                    <a:bodyPr/>
                    <a:lstStyle/>
                    <a:p>
                      <a:r>
                        <a:rPr lang="en-US" sz="1400" dirty="0" smtClean="0"/>
                        <a:t>Other drugs</a:t>
                      </a:r>
                      <a:endParaRPr lang="en-US" sz="1400" dirty="0"/>
                    </a:p>
                  </a:txBody>
                  <a:tcPr/>
                </a:tc>
                <a:tc>
                  <a:txBody>
                    <a:bodyPr/>
                    <a:lstStyle/>
                    <a:p>
                      <a:r>
                        <a:rPr lang="en-US" sz="1400" dirty="0" smtClean="0"/>
                        <a:t>Drug Abuse Screening Test-20 (DAST-20)</a:t>
                      </a:r>
                      <a:endParaRPr lang="en-US" sz="1400" dirty="0"/>
                    </a:p>
                  </a:txBody>
                  <a:tcPr/>
                </a:tc>
                <a:tc>
                  <a:txBody>
                    <a:bodyPr/>
                    <a:lstStyle/>
                    <a:p>
                      <a:r>
                        <a:rPr lang="en-US" sz="1400" dirty="0" smtClean="0"/>
                        <a:t>Adolescents, Adults</a:t>
                      </a:r>
                      <a:endParaRPr lang="en-US" sz="1400" dirty="0"/>
                    </a:p>
                  </a:txBody>
                  <a:tcPr/>
                </a:tc>
                <a:tc>
                  <a:txBody>
                    <a:bodyPr/>
                    <a:lstStyle/>
                    <a:p>
                      <a:r>
                        <a:rPr lang="en-US" sz="1400" dirty="0" smtClean="0"/>
                        <a:t>20-items screening tool</a:t>
                      </a:r>
                      <a:r>
                        <a:rPr lang="en-US" sz="1400" baseline="0" dirty="0" smtClean="0"/>
                        <a:t> to detect consequences related to drug use; includes prescribed or over-the-counter drugs, and any nonmedical use of drugs</a:t>
                      </a:r>
                      <a:endParaRPr lang="en-US" sz="1400" dirty="0"/>
                    </a:p>
                  </a:txBody>
                  <a:tcPr/>
                </a:tc>
              </a:tr>
            </a:tbl>
          </a:graphicData>
        </a:graphic>
      </p:graphicFrame>
    </p:spTree>
    <p:extLst>
      <p:ext uri="{BB962C8B-B14F-4D97-AF65-F5344CB8AC3E}">
        <p14:creationId xmlns:p14="http://schemas.microsoft.com/office/powerpoint/2010/main" val="1938939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12716210"/>
              </p:ext>
            </p:extLst>
          </p:nvPr>
        </p:nvGraphicFramePr>
        <p:xfrm>
          <a:off x="28575" y="0"/>
          <a:ext cx="9144000" cy="6947604"/>
        </p:xfrm>
        <a:graphic>
          <a:graphicData uri="http://schemas.openxmlformats.org/drawingml/2006/table">
            <a:tbl>
              <a:tblPr firstRow="1" bandRow="1">
                <a:tableStyleId>{5C22544A-7EE6-4342-B048-85BDC9FD1C3A}</a:tableStyleId>
              </a:tblPr>
              <a:tblGrid>
                <a:gridCol w="2971800"/>
                <a:gridCol w="990600"/>
                <a:gridCol w="1183640"/>
                <a:gridCol w="1031240"/>
                <a:gridCol w="985520"/>
                <a:gridCol w="116840"/>
                <a:gridCol w="1038621"/>
                <a:gridCol w="825739"/>
              </a:tblGrid>
              <a:tr h="812596">
                <a:tc gridSpan="8">
                  <a:txBody>
                    <a:bodyPr/>
                    <a:lstStyle/>
                    <a:p>
                      <a:r>
                        <a:rPr lang="en-US" dirty="0" smtClean="0"/>
                        <a:t>Table</a:t>
                      </a:r>
                      <a:r>
                        <a:rPr lang="en-US" baseline="0" dirty="0" smtClean="0"/>
                        <a:t> 2</a:t>
                      </a:r>
                    </a:p>
                    <a:p>
                      <a:r>
                        <a:rPr lang="en-US" baseline="0" dirty="0" smtClean="0"/>
                        <a:t>AUDIT-C questionnaire</a:t>
                      </a:r>
                      <a:endParaRPr lang="en-US" dirty="0" smtClean="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7558">
                <a:tc>
                  <a:txBody>
                    <a:bodyPr/>
                    <a:lstStyle/>
                    <a:p>
                      <a:r>
                        <a:rPr lang="en-US" dirty="0" smtClean="0"/>
                        <a:t>Scoring</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gridSpan="2">
                  <a:txBody>
                    <a:bodyPr/>
                    <a:lstStyle/>
                    <a:p>
                      <a:pPr algn="ctr"/>
                      <a:r>
                        <a:rPr lang="en-US" dirty="0" smtClean="0"/>
                        <a:t>4</a:t>
                      </a:r>
                      <a:endParaRPr lang="en-US" dirty="0"/>
                    </a:p>
                  </a:txBody>
                  <a:tcPr/>
                </a:tc>
                <a:tc hMerge="1">
                  <a:txBody>
                    <a:bodyPr/>
                    <a:lstStyle/>
                    <a:p>
                      <a:pPr algn="ctr"/>
                      <a:endParaRPr lang="en-US" dirty="0"/>
                    </a:p>
                  </a:txBody>
                  <a:tcPr/>
                </a:tc>
                <a:tc>
                  <a:txBody>
                    <a:bodyPr/>
                    <a:lstStyle/>
                    <a:p>
                      <a:pPr algn="ctr"/>
                      <a:r>
                        <a:rPr lang="en-US" dirty="0" smtClean="0"/>
                        <a:t>Score</a:t>
                      </a:r>
                      <a:endParaRPr lang="en-US" dirty="0"/>
                    </a:p>
                  </a:txBody>
                  <a:tcPr/>
                </a:tc>
              </a:tr>
              <a:tr h="467777">
                <a:tc gridSpan="8">
                  <a:txBody>
                    <a:bodyPr/>
                    <a:lstStyle/>
                    <a:p>
                      <a:r>
                        <a:rPr lang="en-US" dirty="0" smtClean="0"/>
                        <a:t>Questions</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r>
              <a:tr h="1160780">
                <a:tc>
                  <a:txBody>
                    <a:bodyPr/>
                    <a:lstStyle/>
                    <a:p>
                      <a:r>
                        <a:rPr lang="en-US" dirty="0" smtClean="0"/>
                        <a:t>How often do you have a drink</a:t>
                      </a:r>
                      <a:r>
                        <a:rPr lang="en-US" baseline="0" dirty="0" smtClean="0"/>
                        <a:t> containing alcohol?</a:t>
                      </a:r>
                    </a:p>
                  </a:txBody>
                  <a:tcPr/>
                </a:tc>
                <a:tc>
                  <a:txBody>
                    <a:bodyPr/>
                    <a:lstStyle/>
                    <a:p>
                      <a:pPr algn="ctr"/>
                      <a:r>
                        <a:rPr lang="en-US" dirty="0" smtClean="0"/>
                        <a:t>Never</a:t>
                      </a:r>
                      <a:endParaRPr lang="en-US" dirty="0"/>
                    </a:p>
                  </a:txBody>
                  <a:tcPr/>
                </a:tc>
                <a:tc>
                  <a:txBody>
                    <a:bodyPr/>
                    <a:lstStyle/>
                    <a:p>
                      <a:pPr algn="ctr"/>
                      <a:r>
                        <a:rPr lang="en-US" dirty="0" smtClean="0"/>
                        <a:t>Monthly</a:t>
                      </a:r>
                    </a:p>
                    <a:p>
                      <a:pPr algn="ctr"/>
                      <a:r>
                        <a:rPr lang="en-US" dirty="0" smtClean="0"/>
                        <a:t>or</a:t>
                      </a:r>
                      <a:r>
                        <a:rPr lang="en-US" baseline="0" dirty="0" smtClean="0"/>
                        <a:t> less</a:t>
                      </a:r>
                      <a:endParaRPr lang="en-US" dirty="0"/>
                    </a:p>
                  </a:txBody>
                  <a:tcPr/>
                </a:tc>
                <a:tc>
                  <a:txBody>
                    <a:bodyPr/>
                    <a:lstStyle/>
                    <a:p>
                      <a:pPr algn="ctr"/>
                      <a:r>
                        <a:rPr lang="en-US" dirty="0" smtClean="0"/>
                        <a:t>2 to 4</a:t>
                      </a:r>
                    </a:p>
                    <a:p>
                      <a:pPr algn="ctr"/>
                      <a:r>
                        <a:rPr lang="en-US" dirty="0" smtClean="0"/>
                        <a:t>times a</a:t>
                      </a:r>
                    </a:p>
                    <a:p>
                      <a:pPr algn="ctr"/>
                      <a:r>
                        <a:rPr lang="en-US" dirty="0" smtClean="0"/>
                        <a:t>month </a:t>
                      </a:r>
                      <a:endParaRPr lang="en-US" dirty="0"/>
                    </a:p>
                  </a:txBody>
                  <a:tcPr/>
                </a:tc>
                <a:tc>
                  <a:txBody>
                    <a:bodyPr/>
                    <a:lstStyle/>
                    <a:p>
                      <a:pPr algn="ctr"/>
                      <a:r>
                        <a:rPr lang="en-US" dirty="0" smtClean="0"/>
                        <a:t>2 to 3 </a:t>
                      </a:r>
                    </a:p>
                    <a:p>
                      <a:pPr algn="ctr"/>
                      <a:r>
                        <a:rPr lang="en-US" dirty="0" smtClean="0"/>
                        <a:t>times</a:t>
                      </a:r>
                      <a:r>
                        <a:rPr lang="en-US" baseline="0" dirty="0" smtClean="0"/>
                        <a:t> a</a:t>
                      </a:r>
                    </a:p>
                    <a:p>
                      <a:pPr algn="ctr"/>
                      <a:r>
                        <a:rPr lang="en-US" baseline="0" dirty="0" smtClean="0"/>
                        <a:t>week</a:t>
                      </a:r>
                      <a:endParaRPr lang="en-US" dirty="0"/>
                    </a:p>
                  </a:txBody>
                  <a:tcPr/>
                </a:tc>
                <a:tc gridSpan="2">
                  <a:txBody>
                    <a:bodyPr/>
                    <a:lstStyle/>
                    <a:p>
                      <a:pPr algn="ctr"/>
                      <a:r>
                        <a:rPr lang="en-US" sz="1800" dirty="0" smtClean="0"/>
                        <a:t>4 or more</a:t>
                      </a:r>
                    </a:p>
                    <a:p>
                      <a:pPr algn="ctr"/>
                      <a:r>
                        <a:rPr lang="en-US" sz="1800" dirty="0" smtClean="0"/>
                        <a:t>times</a:t>
                      </a:r>
                      <a:r>
                        <a:rPr lang="en-US" sz="1800" baseline="0" dirty="0" smtClean="0"/>
                        <a:t> a week</a:t>
                      </a:r>
                      <a:endParaRPr lang="en-US" sz="1600" dirty="0" smtClean="0"/>
                    </a:p>
                  </a:txBody>
                  <a:tcPr/>
                </a:tc>
                <a:tc hMerge="1">
                  <a:txBody>
                    <a:bodyPr/>
                    <a:lstStyle/>
                    <a:p>
                      <a:pPr algn="ctr"/>
                      <a:endParaRPr lang="en-US" sz="1600" dirty="0" smtClean="0"/>
                    </a:p>
                  </a:txBody>
                  <a:tcPr/>
                </a:tc>
                <a:tc>
                  <a:txBody>
                    <a:bodyPr/>
                    <a:lstStyle/>
                    <a:p>
                      <a:endParaRPr lang="en-US" dirty="0"/>
                    </a:p>
                  </a:txBody>
                  <a:tcPr/>
                </a:tc>
              </a:tr>
              <a:tr h="484192">
                <a:tc gridSpan="8">
                  <a:txBody>
                    <a:bodyPr/>
                    <a:lstStyle/>
                    <a:p>
                      <a:r>
                        <a:rPr lang="en-US" dirty="0" smtClean="0"/>
                        <a:t>If score to first question</a:t>
                      </a:r>
                      <a:r>
                        <a:rPr lang="en-US" baseline="0" dirty="0" smtClean="0"/>
                        <a:t> is zero, stop screening here.  </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r>
              <a:tr h="1298398">
                <a:tc>
                  <a:txBody>
                    <a:bodyPr/>
                    <a:lstStyle/>
                    <a:p>
                      <a:r>
                        <a:rPr lang="en-US" dirty="0" smtClean="0"/>
                        <a:t>How many</a:t>
                      </a:r>
                      <a:r>
                        <a:rPr lang="en-US" baseline="0" dirty="0" smtClean="0"/>
                        <a:t> drinks  containing alcohol do you have on a typical day when you are drinking?</a:t>
                      </a:r>
                      <a:endParaRPr lang="en-US" dirty="0"/>
                    </a:p>
                  </a:txBody>
                  <a:tcPr/>
                </a:tc>
                <a:tc>
                  <a:txBody>
                    <a:bodyPr/>
                    <a:lstStyle/>
                    <a:p>
                      <a:pPr algn="ctr"/>
                      <a:r>
                        <a:rPr lang="en-US" dirty="0" smtClean="0"/>
                        <a:t>1 to 2 drinks</a:t>
                      </a:r>
                      <a:endParaRPr lang="en-US" dirty="0"/>
                    </a:p>
                  </a:txBody>
                  <a:tcPr/>
                </a:tc>
                <a:tc>
                  <a:txBody>
                    <a:bodyPr/>
                    <a:lstStyle/>
                    <a:p>
                      <a:pPr algn="ctr"/>
                      <a:r>
                        <a:rPr lang="en-US" dirty="0" smtClean="0"/>
                        <a:t>3 to 4</a:t>
                      </a:r>
                    </a:p>
                    <a:p>
                      <a:pPr algn="ctr"/>
                      <a:r>
                        <a:rPr lang="en-US" dirty="0" smtClean="0"/>
                        <a:t>drinks</a:t>
                      </a:r>
                      <a:endParaRPr lang="en-US" dirty="0"/>
                    </a:p>
                  </a:txBody>
                  <a:tcPr/>
                </a:tc>
                <a:tc>
                  <a:txBody>
                    <a:bodyPr/>
                    <a:lstStyle/>
                    <a:p>
                      <a:pPr algn="ctr"/>
                      <a:r>
                        <a:rPr lang="en-US" dirty="0" smtClean="0"/>
                        <a:t>5 to 6 </a:t>
                      </a:r>
                    </a:p>
                    <a:p>
                      <a:pPr algn="ctr"/>
                      <a:r>
                        <a:rPr lang="en-US" dirty="0" smtClean="0"/>
                        <a:t>drinks</a:t>
                      </a:r>
                      <a:endParaRPr lang="en-US" dirty="0"/>
                    </a:p>
                  </a:txBody>
                  <a:tcPr/>
                </a:tc>
                <a:tc gridSpan="2">
                  <a:txBody>
                    <a:bodyPr/>
                    <a:lstStyle/>
                    <a:p>
                      <a:pPr algn="ctr"/>
                      <a:r>
                        <a:rPr lang="en-US" dirty="0" smtClean="0"/>
                        <a:t>7 to 9</a:t>
                      </a:r>
                    </a:p>
                    <a:p>
                      <a:pPr algn="ctr"/>
                      <a:r>
                        <a:rPr lang="en-US" dirty="0" smtClean="0"/>
                        <a:t>drinks</a:t>
                      </a:r>
                      <a:endParaRPr lang="en-US" dirty="0"/>
                    </a:p>
                  </a:txBody>
                  <a:tcPr/>
                </a:tc>
                <a:tc hMerge="1">
                  <a:txBody>
                    <a:bodyPr/>
                    <a:lstStyle/>
                    <a:p>
                      <a:endParaRPr lang="en-US"/>
                    </a:p>
                  </a:txBody>
                  <a:tcPr/>
                </a:tc>
                <a:tc>
                  <a:txBody>
                    <a:bodyPr/>
                    <a:lstStyle/>
                    <a:p>
                      <a:pPr marL="0" indent="0" algn="ctr">
                        <a:buNone/>
                      </a:pPr>
                      <a:r>
                        <a:rPr lang="en-US" dirty="0" smtClean="0"/>
                        <a:t>10</a:t>
                      </a:r>
                      <a:r>
                        <a:rPr lang="en-US" baseline="0" dirty="0" smtClean="0"/>
                        <a:t> or </a:t>
                      </a:r>
                    </a:p>
                    <a:p>
                      <a:pPr marL="0" indent="0" algn="ctr">
                        <a:buNone/>
                      </a:pPr>
                      <a:r>
                        <a:rPr lang="en-US" baseline="0" dirty="0" smtClean="0"/>
                        <a:t>more</a:t>
                      </a:r>
                    </a:p>
                    <a:p>
                      <a:pPr marL="0" indent="0" algn="ctr">
                        <a:buNone/>
                      </a:pPr>
                      <a:r>
                        <a:rPr lang="en-US" baseline="0" dirty="0" smtClean="0"/>
                        <a:t>drinks</a:t>
                      </a:r>
                      <a:endParaRPr lang="en-US" dirty="0" smtClean="0"/>
                    </a:p>
                  </a:txBody>
                  <a:tcPr/>
                </a:tc>
                <a:tc>
                  <a:txBody>
                    <a:bodyPr/>
                    <a:lstStyle/>
                    <a:p>
                      <a:endParaRPr lang="en-US" dirty="0"/>
                    </a:p>
                  </a:txBody>
                  <a:tcPr/>
                </a:tc>
              </a:tr>
              <a:tr h="998768">
                <a:tc>
                  <a:txBody>
                    <a:bodyPr/>
                    <a:lstStyle/>
                    <a:p>
                      <a:r>
                        <a:rPr lang="en-US" dirty="0" smtClean="0"/>
                        <a:t>How often do you have 5 or    more drinks on one occasion?</a:t>
                      </a:r>
                      <a:r>
                        <a:rPr lang="en-US" baseline="0" dirty="0" smtClean="0"/>
                        <a:t>  </a:t>
                      </a:r>
                      <a:endParaRPr lang="en-US" dirty="0"/>
                    </a:p>
                  </a:txBody>
                  <a:tcPr/>
                </a:tc>
                <a:tc>
                  <a:txBody>
                    <a:bodyPr/>
                    <a:lstStyle/>
                    <a:p>
                      <a:pPr algn="ctr"/>
                      <a:r>
                        <a:rPr lang="en-US" dirty="0" smtClean="0"/>
                        <a:t>Monthly</a:t>
                      </a:r>
                      <a:endParaRPr lang="en-US" dirty="0"/>
                    </a:p>
                  </a:txBody>
                  <a:tcPr/>
                </a:tc>
                <a:tc>
                  <a:txBody>
                    <a:bodyPr/>
                    <a:lstStyle/>
                    <a:p>
                      <a:pPr algn="ctr"/>
                      <a:r>
                        <a:rPr lang="en-US" dirty="0" smtClean="0"/>
                        <a:t>Less than</a:t>
                      </a:r>
                    </a:p>
                    <a:p>
                      <a:pPr algn="ctr"/>
                      <a:r>
                        <a:rPr lang="en-US" dirty="0" smtClean="0"/>
                        <a:t>monthly</a:t>
                      </a:r>
                      <a:endParaRPr lang="en-US" dirty="0"/>
                    </a:p>
                  </a:txBody>
                  <a:tcPr/>
                </a:tc>
                <a:tc>
                  <a:txBody>
                    <a:bodyPr/>
                    <a:lstStyle/>
                    <a:p>
                      <a:pPr algn="ctr"/>
                      <a:r>
                        <a:rPr lang="en-US" dirty="0" smtClean="0"/>
                        <a:t>Monthly</a:t>
                      </a:r>
                      <a:endParaRPr lang="en-US" dirty="0"/>
                    </a:p>
                  </a:txBody>
                  <a:tcPr/>
                </a:tc>
                <a:tc gridSpan="2">
                  <a:txBody>
                    <a:bodyPr/>
                    <a:lstStyle/>
                    <a:p>
                      <a:pPr algn="ctr"/>
                      <a:r>
                        <a:rPr lang="en-US" dirty="0" smtClean="0"/>
                        <a:t>Weekly</a:t>
                      </a:r>
                      <a:endParaRPr lang="en-US" dirty="0"/>
                    </a:p>
                  </a:txBody>
                  <a:tcPr/>
                </a:tc>
                <a:tc hMerge="1">
                  <a:txBody>
                    <a:bodyPr/>
                    <a:lstStyle/>
                    <a:p>
                      <a:endParaRPr lang="en-US"/>
                    </a:p>
                  </a:txBody>
                  <a:tcPr/>
                </a:tc>
                <a:tc>
                  <a:txBody>
                    <a:bodyPr/>
                    <a:lstStyle/>
                    <a:p>
                      <a:pPr algn="ctr"/>
                      <a:r>
                        <a:rPr lang="en-US" dirty="0" smtClean="0"/>
                        <a:t>Daily or</a:t>
                      </a:r>
                    </a:p>
                    <a:p>
                      <a:pPr algn="ctr"/>
                      <a:r>
                        <a:rPr lang="en-US" dirty="0" smtClean="0"/>
                        <a:t>almost</a:t>
                      </a:r>
                    </a:p>
                    <a:p>
                      <a:pPr algn="ctr"/>
                      <a:r>
                        <a:rPr lang="en-US" dirty="0" smtClean="0"/>
                        <a:t>daily</a:t>
                      </a:r>
                      <a:endParaRPr lang="en-US" dirty="0"/>
                    </a:p>
                  </a:txBody>
                  <a:tcPr/>
                </a:tc>
                <a:tc>
                  <a:txBody>
                    <a:bodyPr/>
                    <a:lstStyle/>
                    <a:p>
                      <a:endParaRPr lang="en-US"/>
                    </a:p>
                  </a:txBody>
                  <a:tcPr/>
                </a:tc>
              </a:tr>
              <a:tr h="478075">
                <a:tc gridSpan="7">
                  <a:txBody>
                    <a:bodyPr/>
                    <a:lstStyle/>
                    <a:p>
                      <a:r>
                        <a:rPr lang="en-US" dirty="0" smtClean="0"/>
                        <a:t>Total score</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a:txBody>
                    <a:bodyPr/>
                    <a:lstStyle/>
                    <a:p>
                      <a:endParaRPr lang="en-US" dirty="0"/>
                    </a:p>
                  </a:txBody>
                  <a:tcPr/>
                </a:tc>
              </a:tr>
              <a:tr h="669857">
                <a:tc gridSpan="8">
                  <a:txBody>
                    <a:bodyPr/>
                    <a:lstStyle/>
                    <a:p>
                      <a:r>
                        <a:rPr lang="en-US" sz="1400" dirty="0" smtClean="0"/>
                        <a:t>The</a:t>
                      </a:r>
                      <a:r>
                        <a:rPr lang="en-US" sz="1400" baseline="0" dirty="0" smtClean="0"/>
                        <a:t> AUDIT-C is scored on a scale of 0-12 (scores of 0 reflect no alcohol use). In men, a score of 4 or more is considered positive; in women, a score of 3 or more is considered positive. In general, the higher the AUDIT-C score, the more likely it is that the patient’s drinking is affecting his or her health and safety.  </a:t>
                      </a:r>
                      <a:r>
                        <a:rPr lang="en-US" sz="1400" baseline="0" dirty="0" err="1" smtClean="0"/>
                        <a:t>Babor</a:t>
                      </a:r>
                      <a:r>
                        <a:rPr lang="en-US" sz="1400" baseline="0" dirty="0" smtClean="0"/>
                        <a:t> et al., 2011.</a:t>
                      </a:r>
                      <a:endParaRPr lang="en-U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4044231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defRPr/>
            </a:pPr>
            <a:r>
              <a:rPr lang="en-US" sz="4000" smtClean="0"/>
              <a:t>contents of a standard</a:t>
            </a:r>
            <a:br>
              <a:rPr lang="en-US" sz="4000" smtClean="0"/>
            </a:br>
            <a:r>
              <a:rPr lang="en-US" sz="4000" smtClean="0"/>
              <a:t>alcoholic drink</a:t>
            </a:r>
          </a:p>
        </p:txBody>
      </p:sp>
      <p:sp>
        <p:nvSpPr>
          <p:cNvPr id="27651" name="Rectangle 5"/>
          <p:cNvSpPr>
            <a:spLocks noChangeArrowheads="1"/>
          </p:cNvSpPr>
          <p:nvPr/>
        </p:nvSpPr>
        <p:spPr bwMode="auto">
          <a:xfrm>
            <a:off x="4648200" y="1905000"/>
            <a:ext cx="4267200" cy="4572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2900" indent="-342900" eaLnBrk="1" hangingPunct="1">
              <a:spcBef>
                <a:spcPct val="20000"/>
              </a:spcBef>
              <a:buClr>
                <a:schemeClr val="hlink"/>
              </a:buClr>
              <a:buSzPct val="70000"/>
              <a:buFont typeface="Wingdings" pitchFamily="2" charset="2"/>
              <a:buChar char="n"/>
            </a:pPr>
            <a:endParaRPr lang="en-US" sz="2800" i="0" u="none">
              <a:latin typeface="Tahoma" pitchFamily="34" charset="0"/>
            </a:endParaRPr>
          </a:p>
        </p:txBody>
      </p:sp>
      <p:pic>
        <p:nvPicPr>
          <p:cNvPr id="27652" name="Picture 6" descr="j0304929"/>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503863" y="1981200"/>
            <a:ext cx="2736850" cy="4495800"/>
          </a:xfrm>
        </p:spPr>
      </p:pic>
      <p:sp>
        <p:nvSpPr>
          <p:cNvPr id="27653" name="Rectangle 7"/>
          <p:cNvSpPr>
            <a:spLocks noGrp="1" noChangeArrowheads="1"/>
          </p:cNvSpPr>
          <p:nvPr>
            <p:ph type="body" sz="half" idx="1"/>
          </p:nvPr>
        </p:nvSpPr>
        <p:spPr>
          <a:xfrm>
            <a:off x="1066800" y="1981200"/>
            <a:ext cx="4252913" cy="4495800"/>
          </a:xfrm>
          <a:effectLst>
            <a:outerShdw dist="107763"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uFont typeface="Wingdings" pitchFamily="2" charset="2"/>
              <a:buNone/>
            </a:pPr>
            <a:endParaRPr lang="en-US" sz="1400" smtClean="0"/>
          </a:p>
          <a:p>
            <a:pPr eaLnBrk="1" hangingPunct="1"/>
            <a:r>
              <a:rPr lang="en-US" sz="2400" smtClean="0"/>
              <a:t>One 12 ounce can of beer</a:t>
            </a:r>
          </a:p>
          <a:p>
            <a:pPr eaLnBrk="1" hangingPunct="1">
              <a:buFont typeface="Wingdings" pitchFamily="2" charset="2"/>
              <a:buNone/>
            </a:pPr>
            <a:endParaRPr lang="en-US" sz="2400" smtClean="0"/>
          </a:p>
          <a:p>
            <a:pPr eaLnBrk="1" hangingPunct="1"/>
            <a:r>
              <a:rPr lang="en-US" sz="2400" smtClean="0"/>
              <a:t>A “shot” (1.5 oz.) of spirits,</a:t>
            </a:r>
          </a:p>
          <a:p>
            <a:pPr eaLnBrk="1" hangingPunct="1">
              <a:buFont typeface="Wingdings" pitchFamily="2" charset="2"/>
              <a:buNone/>
            </a:pPr>
            <a:r>
              <a:rPr lang="en-US" sz="2400" smtClean="0"/>
              <a:t>	or hard liquor (80 proof)</a:t>
            </a:r>
          </a:p>
          <a:p>
            <a:pPr eaLnBrk="1" hangingPunct="1">
              <a:buFont typeface="Wingdings" pitchFamily="2" charset="2"/>
              <a:buNone/>
            </a:pPr>
            <a:endParaRPr lang="en-US" sz="2400" smtClean="0"/>
          </a:p>
          <a:p>
            <a:pPr eaLnBrk="1" hangingPunct="1"/>
            <a:r>
              <a:rPr lang="en-US" sz="2400" smtClean="0"/>
              <a:t>A 5 ounce glass of wine</a:t>
            </a:r>
          </a:p>
          <a:p>
            <a:pPr eaLnBrk="1" hangingPunct="1">
              <a:buFont typeface="Wingdings" pitchFamily="2" charset="2"/>
              <a:buNone/>
            </a:pPr>
            <a:endParaRPr lang="en-US" sz="2400" smtClean="0"/>
          </a:p>
          <a:p>
            <a:pPr eaLnBrk="1" hangingPunct="1"/>
            <a:r>
              <a:rPr lang="en-US" sz="2400" smtClean="0"/>
              <a:t>A small glass of sherry, liqueur, or apertif (4 oz.)</a:t>
            </a:r>
          </a:p>
        </p:txBody>
      </p:sp>
    </p:spTree>
    <p:extLst>
      <p:ext uri="{BB962C8B-B14F-4D97-AF65-F5344CB8AC3E}">
        <p14:creationId xmlns:p14="http://schemas.microsoft.com/office/powerpoint/2010/main" val="2309945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defRPr/>
            </a:pPr>
            <a:r>
              <a:rPr lang="en-US" sz="4000" smtClean="0"/>
              <a:t>other alcoholic beverage drink conversions</a:t>
            </a:r>
          </a:p>
        </p:txBody>
      </p:sp>
      <p:pic>
        <p:nvPicPr>
          <p:cNvPr id="28675" name="Picture 5" descr="j0232584"/>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1066800" y="2398713"/>
            <a:ext cx="3276600" cy="3849687"/>
          </a:xfrm>
        </p:spPr>
      </p:pic>
      <p:graphicFrame>
        <p:nvGraphicFramePr>
          <p:cNvPr id="141417" name="Group 105"/>
          <p:cNvGraphicFramePr>
            <a:graphicFrameLocks noGrp="1"/>
          </p:cNvGraphicFramePr>
          <p:nvPr/>
        </p:nvGraphicFramePr>
        <p:xfrm>
          <a:off x="4800600" y="2209800"/>
          <a:ext cx="4114800" cy="4038600"/>
        </p:xfrm>
        <a:graphic>
          <a:graphicData uri="http://schemas.openxmlformats.org/drawingml/2006/table">
            <a:tbl>
              <a:tblPr/>
              <a:tblGrid>
                <a:gridCol w="1481138"/>
                <a:gridCol w="1728787"/>
                <a:gridCol w="904875"/>
              </a:tblGrid>
              <a:tr h="8032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Beverage</a:t>
                      </a:r>
                    </a:p>
                  </a:txBody>
                  <a:tcPr anchor="ctr" horzOverflow="overflow">
                    <a:lnL w="12700" cap="flat" cmpd="sng" algn="ctr">
                      <a:solidFill>
                        <a:srgbClr val="FAFD00"/>
                      </a:solidFill>
                      <a:prstDash val="solid"/>
                      <a:round/>
                      <a:headEnd type="none" w="med" len="med"/>
                      <a:tailEnd type="none" w="med" len="med"/>
                    </a:lnL>
                    <a:lnR w="12700" cap="flat" cmpd="sng" algn="ctr">
                      <a:solidFill>
                        <a:srgbClr val="FAFD00"/>
                      </a:solidFill>
                      <a:prstDash val="solid"/>
                      <a:round/>
                      <a:headEnd type="none" w="med" len="med"/>
                      <a:tailEnd type="none" w="med" len="med"/>
                    </a:lnR>
                    <a:lnT w="12700" cap="flat" cmpd="sng" algn="ctr">
                      <a:solidFill>
                        <a:srgbClr val="FAFD00"/>
                      </a:solidFill>
                      <a:prstDash val="solid"/>
                      <a:round/>
                      <a:headEnd type="none" w="med" len="med"/>
                      <a:tailEnd type="none" w="med" len="med"/>
                    </a:lnT>
                    <a:lnB w="12700" cap="flat" cmpd="sng" algn="ctr">
                      <a:solidFill>
                        <a:srgbClr val="FAFD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Amount</a:t>
                      </a:r>
                    </a:p>
                  </a:txBody>
                  <a:tcPr anchor="ctr" horzOverflow="overflow">
                    <a:lnL w="12700" cap="flat" cmpd="sng" algn="ctr">
                      <a:solidFill>
                        <a:srgbClr val="FAFD00"/>
                      </a:solidFill>
                      <a:prstDash val="solid"/>
                      <a:round/>
                      <a:headEnd type="none" w="med" len="med"/>
                      <a:tailEnd type="none" w="med" len="med"/>
                    </a:lnL>
                    <a:lnR w="12700" cap="flat" cmpd="sng" algn="ctr">
                      <a:solidFill>
                        <a:srgbClr val="FAFD00"/>
                      </a:solidFill>
                      <a:prstDash val="solid"/>
                      <a:round/>
                      <a:headEnd type="none" w="med" len="med"/>
                      <a:tailEnd type="none" w="med" len="med"/>
                    </a:lnR>
                    <a:lnT w="12700" cap="flat" cmpd="sng" algn="ctr">
                      <a:solidFill>
                        <a:srgbClr val="FAFD00"/>
                      </a:solidFill>
                      <a:prstDash val="solid"/>
                      <a:round/>
                      <a:headEnd type="none" w="med" len="med"/>
                      <a:tailEnd type="none" w="med" len="med"/>
                    </a:lnT>
                    <a:lnB w="12700" cap="flat" cmpd="sng" algn="ctr">
                      <a:solidFill>
                        <a:srgbClr val="FAFD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 SD</a:t>
                      </a:r>
                    </a:p>
                  </a:txBody>
                  <a:tcPr anchor="ctr" horzOverflow="overflow">
                    <a:lnL w="12700" cap="flat" cmpd="sng" algn="ctr">
                      <a:solidFill>
                        <a:srgbClr val="FAFD00"/>
                      </a:solidFill>
                      <a:prstDash val="solid"/>
                      <a:round/>
                      <a:headEnd type="none" w="med" len="med"/>
                      <a:tailEnd type="none" w="med" len="med"/>
                    </a:lnL>
                    <a:lnR w="12700" cap="flat" cmpd="sng" algn="ctr">
                      <a:solidFill>
                        <a:srgbClr val="FAFD00"/>
                      </a:solidFill>
                      <a:prstDash val="solid"/>
                      <a:round/>
                      <a:headEnd type="none" w="med" len="med"/>
                      <a:tailEnd type="none" w="med" len="med"/>
                    </a:lnR>
                    <a:lnT w="12700" cap="flat" cmpd="sng" algn="ctr">
                      <a:solidFill>
                        <a:srgbClr val="FAFD00"/>
                      </a:solidFill>
                      <a:prstDash val="solid"/>
                      <a:round/>
                      <a:headEnd type="none" w="med" len="med"/>
                      <a:tailEnd type="none" w="med" len="med"/>
                    </a:lnT>
                    <a:lnB w="12700" cap="flat" cmpd="sng" algn="ctr">
                      <a:solidFill>
                        <a:srgbClr val="FAFD00"/>
                      </a:solidFill>
                      <a:prstDash val="solid"/>
                      <a:round/>
                      <a:headEnd type="none" w="med" len="med"/>
                      <a:tailEnd type="none" w="med" len="med"/>
                    </a:lnB>
                    <a:lnTlToBr>
                      <a:noFill/>
                    </a:lnTlToBr>
                    <a:lnBlToTr>
                      <a:noFill/>
                    </a:lnBlToTr>
                    <a:noFill/>
                  </a:tcPr>
                </a:tc>
              </a:tr>
              <a:tr h="11604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Wine</a:t>
                      </a:r>
                    </a:p>
                  </a:txBody>
                  <a:tcPr horzOverflow="overflow">
                    <a:lnL w="12700" cap="flat" cmpd="sng" algn="ctr">
                      <a:solidFill>
                        <a:srgbClr val="FAFD00"/>
                      </a:solidFill>
                      <a:prstDash val="solid"/>
                      <a:round/>
                      <a:headEnd type="none" w="med" len="med"/>
                      <a:tailEnd type="none" w="med" len="med"/>
                    </a:lnL>
                    <a:lnR w="12700" cap="flat" cmpd="sng" algn="ctr">
                      <a:solidFill>
                        <a:srgbClr val="FAFD00"/>
                      </a:solidFill>
                      <a:prstDash val="solid"/>
                      <a:round/>
                      <a:headEnd type="none" w="med" len="med"/>
                      <a:tailEnd type="none" w="med" len="med"/>
                    </a:lnR>
                    <a:lnT w="12700" cap="flat" cmpd="sng" algn="ctr">
                      <a:solidFill>
                        <a:srgbClr val="FAFD00"/>
                      </a:solidFill>
                      <a:prstDash val="solid"/>
                      <a:round/>
                      <a:headEnd type="none" w="med" len="med"/>
                      <a:tailEnd type="none" w="med" len="med"/>
                    </a:lnT>
                    <a:lnB w="12700" cap="flat" cmpd="sng" algn="ctr">
                      <a:solidFill>
                        <a:srgbClr val="FAFD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750 ml.</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1 liter</a:t>
                      </a:r>
                    </a:p>
                  </a:txBody>
                  <a:tcPr horzOverflow="overflow">
                    <a:lnL w="12700" cap="flat" cmpd="sng" algn="ctr">
                      <a:solidFill>
                        <a:srgbClr val="FAFD00"/>
                      </a:solidFill>
                      <a:prstDash val="solid"/>
                      <a:round/>
                      <a:headEnd type="none" w="med" len="med"/>
                      <a:tailEnd type="none" w="med" len="med"/>
                    </a:lnL>
                    <a:lnR w="12700" cap="flat" cmpd="sng" algn="ctr">
                      <a:solidFill>
                        <a:srgbClr val="FAFD00"/>
                      </a:solidFill>
                      <a:prstDash val="solid"/>
                      <a:round/>
                      <a:headEnd type="none" w="med" len="med"/>
                      <a:tailEnd type="none" w="med" len="med"/>
                    </a:lnR>
                    <a:lnT w="12700" cap="flat" cmpd="sng" algn="ctr">
                      <a:solidFill>
                        <a:srgbClr val="FAFD00"/>
                      </a:solidFill>
                      <a:prstDash val="solid"/>
                      <a:round/>
                      <a:headEnd type="none" w="med" len="med"/>
                      <a:tailEnd type="none" w="med" len="med"/>
                    </a:lnT>
                    <a:lnB w="12700" cap="flat" cmpd="sng" algn="ctr">
                      <a:solidFill>
                        <a:srgbClr val="FAFD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5</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6</a:t>
                      </a:r>
                    </a:p>
                  </a:txBody>
                  <a:tcPr horzOverflow="overflow">
                    <a:lnL w="12700" cap="flat" cmpd="sng" algn="ctr">
                      <a:solidFill>
                        <a:srgbClr val="FAFD00"/>
                      </a:solidFill>
                      <a:prstDash val="solid"/>
                      <a:round/>
                      <a:headEnd type="none" w="med" len="med"/>
                      <a:tailEnd type="none" w="med" len="med"/>
                    </a:lnL>
                    <a:lnR w="12700" cap="flat" cmpd="sng" algn="ctr">
                      <a:solidFill>
                        <a:srgbClr val="FAFD00"/>
                      </a:solidFill>
                      <a:prstDash val="solid"/>
                      <a:round/>
                      <a:headEnd type="none" w="med" len="med"/>
                      <a:tailEnd type="none" w="med" len="med"/>
                    </a:lnR>
                    <a:lnT w="12700" cap="flat" cmpd="sng" algn="ctr">
                      <a:solidFill>
                        <a:srgbClr val="FAFD00"/>
                      </a:solidFill>
                      <a:prstDash val="solid"/>
                      <a:round/>
                      <a:headEnd type="none" w="med" len="med"/>
                      <a:tailEnd type="none" w="med" len="med"/>
                    </a:lnT>
                    <a:lnB w="12700" cap="flat" cmpd="sng" algn="ctr">
                      <a:solidFill>
                        <a:srgbClr val="FAFD00"/>
                      </a:solidFill>
                      <a:prstDash val="solid"/>
                      <a:round/>
                      <a:headEnd type="none" w="med" len="med"/>
                      <a:tailEnd type="none" w="med" len="med"/>
                    </a:lnB>
                    <a:lnTlToBr>
                      <a:noFill/>
                    </a:lnTlToBr>
                    <a:lnBlToTr>
                      <a:noFill/>
                    </a:lnBlToTr>
                    <a:noFill/>
                  </a:tcPr>
                </a:tc>
              </a:tr>
              <a:tr h="207486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Liquor</a:t>
                      </a:r>
                    </a:p>
                  </a:txBody>
                  <a:tcPr horzOverflow="overflow">
                    <a:lnL w="12700" cap="flat" cmpd="sng" algn="ctr">
                      <a:solidFill>
                        <a:srgbClr val="FAFD00"/>
                      </a:solidFill>
                      <a:prstDash val="solid"/>
                      <a:round/>
                      <a:headEnd type="none" w="med" len="med"/>
                      <a:tailEnd type="none" w="med" len="med"/>
                    </a:lnL>
                    <a:lnR w="12700" cap="flat" cmpd="sng" algn="ctr">
                      <a:solidFill>
                        <a:srgbClr val="FAFD00"/>
                      </a:solidFill>
                      <a:prstDash val="solid"/>
                      <a:round/>
                      <a:headEnd type="none" w="med" len="med"/>
                      <a:tailEnd type="none" w="med" len="med"/>
                    </a:lnR>
                    <a:lnT w="12700" cap="flat" cmpd="sng" algn="ctr">
                      <a:solidFill>
                        <a:srgbClr val="FAFD00"/>
                      </a:solidFill>
                      <a:prstDash val="solid"/>
                      <a:round/>
                      <a:headEnd type="none" w="med" len="med"/>
                      <a:tailEnd type="none" w="med" len="med"/>
                    </a:lnT>
                    <a:lnB w="12700" cap="flat" cmpd="sng" algn="ctr">
                      <a:solidFill>
                        <a:srgbClr val="FAFD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pint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fifth</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quart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half gallon</a:t>
                      </a:r>
                    </a:p>
                  </a:txBody>
                  <a:tcPr horzOverflow="overflow">
                    <a:lnL w="12700" cap="flat" cmpd="sng" algn="ctr">
                      <a:solidFill>
                        <a:srgbClr val="FAFD00"/>
                      </a:solidFill>
                      <a:prstDash val="solid"/>
                      <a:round/>
                      <a:headEnd type="none" w="med" len="med"/>
                      <a:tailEnd type="none" w="med" len="med"/>
                    </a:lnL>
                    <a:lnR w="12700" cap="flat" cmpd="sng" algn="ctr">
                      <a:solidFill>
                        <a:srgbClr val="FAFD00"/>
                      </a:solidFill>
                      <a:prstDash val="solid"/>
                      <a:round/>
                      <a:headEnd type="none" w="med" len="med"/>
                      <a:tailEnd type="none" w="med" len="med"/>
                    </a:lnR>
                    <a:lnT w="12700" cap="flat" cmpd="sng" algn="ctr">
                      <a:solidFill>
                        <a:srgbClr val="FAFD00"/>
                      </a:solidFill>
                      <a:prstDash val="solid"/>
                      <a:round/>
                      <a:headEnd type="none" w="med" len="med"/>
                      <a:tailEnd type="none" w="med" len="med"/>
                    </a:lnT>
                    <a:lnB w="12700" cap="flat" cmpd="sng" algn="ctr">
                      <a:solidFill>
                        <a:srgbClr val="FAFD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11</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17</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21</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ahoma" pitchFamily="34" charset="0"/>
                          <a:cs typeface="Arial" charset="0"/>
                        </a:rPr>
                        <a:t>42</a:t>
                      </a:r>
                    </a:p>
                  </a:txBody>
                  <a:tcPr horzOverflow="overflow">
                    <a:lnL w="12700" cap="flat" cmpd="sng" algn="ctr">
                      <a:solidFill>
                        <a:srgbClr val="FAFD00"/>
                      </a:solidFill>
                      <a:prstDash val="solid"/>
                      <a:round/>
                      <a:headEnd type="none" w="med" len="med"/>
                      <a:tailEnd type="none" w="med" len="med"/>
                    </a:lnL>
                    <a:lnR w="12700" cap="flat" cmpd="sng" algn="ctr">
                      <a:solidFill>
                        <a:srgbClr val="FAFD00"/>
                      </a:solidFill>
                      <a:prstDash val="solid"/>
                      <a:round/>
                      <a:headEnd type="none" w="med" len="med"/>
                      <a:tailEnd type="none" w="med" len="med"/>
                    </a:lnR>
                    <a:lnT w="12700" cap="flat" cmpd="sng" algn="ctr">
                      <a:solidFill>
                        <a:srgbClr val="FAFD00"/>
                      </a:solidFill>
                      <a:prstDash val="solid"/>
                      <a:round/>
                      <a:headEnd type="none" w="med" len="med"/>
                      <a:tailEnd type="none" w="med" len="med"/>
                    </a:lnT>
                    <a:lnB w="12700" cap="flat" cmpd="sng" algn="ctr">
                      <a:solidFill>
                        <a:srgbClr val="FAFD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07968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NIAAA Clinician’s </a:t>
            </a:r>
            <a:r>
              <a:rPr lang="en-US" sz="3600" dirty="0" smtClean="0"/>
              <a:t>Guide</a:t>
            </a:r>
            <a:endParaRPr lang="en-US" sz="3600" dirty="0"/>
          </a:p>
        </p:txBody>
      </p:sp>
      <p:sp>
        <p:nvSpPr>
          <p:cNvPr id="3" name="Text Placeholder 2"/>
          <p:cNvSpPr>
            <a:spLocks noGrp="1"/>
          </p:cNvSpPr>
          <p:nvPr>
            <p:ph type="body" sz="half" idx="1"/>
          </p:nvPr>
        </p:nvSpPr>
        <p:spPr/>
        <p:txBody>
          <a:bodyPr>
            <a:normAutofit fontScale="62500" lnSpcReduction="20000"/>
          </a:bodyPr>
          <a:lstStyle/>
          <a:p>
            <a:pPr>
              <a:defRPr/>
            </a:pPr>
            <a:r>
              <a:rPr lang="en-US" dirty="0" smtClean="0"/>
              <a:t>begin with a neutral lead-in question </a:t>
            </a:r>
          </a:p>
          <a:p>
            <a:pPr>
              <a:defRPr/>
            </a:pPr>
            <a:r>
              <a:rPr lang="en-US" dirty="0"/>
              <a:t>a</a:t>
            </a:r>
            <a:r>
              <a:rPr lang="en-US" dirty="0" smtClean="0"/>
              <a:t>sk about frequency</a:t>
            </a:r>
          </a:p>
          <a:p>
            <a:pPr>
              <a:defRPr/>
            </a:pPr>
            <a:r>
              <a:rPr lang="en-US" dirty="0"/>
              <a:t>q</a:t>
            </a:r>
            <a:r>
              <a:rPr lang="en-US" dirty="0" smtClean="0"/>
              <a:t>uantity (standard drinks) *</a:t>
            </a:r>
          </a:p>
          <a:p>
            <a:pPr>
              <a:defRPr/>
            </a:pPr>
            <a:r>
              <a:rPr lang="en-US" dirty="0" smtClean="0"/>
              <a:t>greatest number in past week/month/year</a:t>
            </a:r>
          </a:p>
          <a:p>
            <a:pPr>
              <a:defRPr/>
            </a:pPr>
            <a:r>
              <a:rPr lang="en-US" dirty="0"/>
              <a:t>c</a:t>
            </a:r>
            <a:r>
              <a:rPr lang="en-US" dirty="0" smtClean="0"/>
              <a:t>ompare to guidelines </a:t>
            </a:r>
          </a:p>
          <a:p>
            <a:pPr>
              <a:defRPr/>
            </a:pPr>
            <a:r>
              <a:rPr lang="en-US" dirty="0"/>
              <a:t>p</a:t>
            </a:r>
            <a:r>
              <a:rPr lang="en-US" dirty="0" smtClean="0"/>
              <a:t>rovide positive reinforcement and encouragement if within guidelines</a:t>
            </a:r>
          </a:p>
          <a:p>
            <a:pPr>
              <a:defRPr/>
            </a:pPr>
            <a:r>
              <a:rPr lang="en-US" dirty="0"/>
              <a:t>r</a:t>
            </a:r>
            <a:r>
              <a:rPr lang="en-US" dirty="0" smtClean="0"/>
              <a:t>ecommend changes if exceeding these</a:t>
            </a:r>
          </a:p>
          <a:p>
            <a:pPr lvl="1">
              <a:defRPr/>
            </a:pPr>
            <a:r>
              <a:rPr lang="en-US" dirty="0" smtClean="0"/>
              <a:t>reduction</a:t>
            </a:r>
          </a:p>
          <a:p>
            <a:pPr lvl="1">
              <a:defRPr/>
            </a:pPr>
            <a:r>
              <a:rPr lang="en-US" dirty="0" smtClean="0"/>
              <a:t>trial abstinence period</a:t>
            </a:r>
          </a:p>
          <a:p>
            <a:pPr lvl="1">
              <a:defRPr/>
            </a:pPr>
            <a:r>
              <a:rPr lang="en-US" dirty="0"/>
              <a:t>r</a:t>
            </a:r>
            <a:r>
              <a:rPr lang="en-US" dirty="0" smtClean="0"/>
              <a:t>eferral to treatment</a:t>
            </a:r>
          </a:p>
          <a:p>
            <a:pPr marL="457200" lvl="1" indent="0">
              <a:buFont typeface="Wingdings" pitchFamily="2" charset="2"/>
              <a:buNone/>
              <a:defRPr/>
            </a:pPr>
            <a:endParaRPr lang="en-US" dirty="0" smtClean="0"/>
          </a:p>
          <a:p>
            <a:pPr lvl="1">
              <a:defRPr/>
            </a:pPr>
            <a:endParaRPr lang="en-US" dirty="0" smtClean="0"/>
          </a:p>
          <a:p>
            <a:pPr>
              <a:defRPr/>
            </a:pPr>
            <a:endParaRPr lang="en-US" dirty="0" smtClean="0"/>
          </a:p>
          <a:p>
            <a:pPr>
              <a:defRPr/>
            </a:pPr>
            <a:endParaRPr lang="en-US" dirty="0"/>
          </a:p>
        </p:txBody>
      </p:sp>
      <p:pic>
        <p:nvPicPr>
          <p:cNvPr id="266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3725" y="2057400"/>
            <a:ext cx="3413063" cy="426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332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rief intervention</a:t>
            </a:r>
            <a:endParaRPr lang="en-US" dirty="0"/>
          </a:p>
        </p:txBody>
      </p:sp>
      <p:sp>
        <p:nvSpPr>
          <p:cNvPr id="3" name="Text Placeholder 2"/>
          <p:cNvSpPr>
            <a:spLocks noGrp="1"/>
          </p:cNvSpPr>
          <p:nvPr>
            <p:ph type="body" sz="half" idx="1"/>
          </p:nvPr>
        </p:nvSpPr>
        <p:spPr>
          <a:xfrm>
            <a:off x="914400" y="1981200"/>
            <a:ext cx="4953000" cy="4724400"/>
          </a:xfrm>
        </p:spPr>
        <p:txBody>
          <a:bodyPr>
            <a:normAutofit fontScale="55000" lnSpcReduction="20000"/>
          </a:bodyPr>
          <a:lstStyle/>
          <a:p>
            <a:r>
              <a:rPr lang="en-US" b="1" dirty="0" smtClean="0">
                <a:solidFill>
                  <a:srgbClr val="FFFF00"/>
                </a:solidFill>
              </a:rPr>
              <a:t>Brief intervention </a:t>
            </a:r>
            <a:r>
              <a:rPr lang="en-US" dirty="0" smtClean="0"/>
              <a:t>is </a:t>
            </a:r>
            <a:r>
              <a:rPr lang="en-US" b="1" dirty="0" smtClean="0">
                <a:solidFill>
                  <a:srgbClr val="FFFF00"/>
                </a:solidFill>
              </a:rPr>
              <a:t>the cornerstone of </a:t>
            </a:r>
            <a:r>
              <a:rPr lang="en-US" b="1" dirty="0" smtClean="0">
                <a:solidFill>
                  <a:srgbClr val="FFFF00"/>
                </a:solidFill>
              </a:rPr>
              <a:t>SBIRT, based on </a:t>
            </a:r>
            <a:r>
              <a:rPr lang="en-US" dirty="0" smtClean="0"/>
              <a:t>the </a:t>
            </a:r>
            <a:r>
              <a:rPr lang="en-US" b="1" dirty="0" smtClean="0">
                <a:solidFill>
                  <a:srgbClr val="FFFF00"/>
                </a:solidFill>
              </a:rPr>
              <a:t>Transtheoretical Stages of Change, and </a:t>
            </a:r>
            <a:r>
              <a:rPr lang="en-US" b="1" dirty="0" smtClean="0">
                <a:solidFill>
                  <a:srgbClr val="FFFF00"/>
                </a:solidFill>
              </a:rPr>
              <a:t>Motivational </a:t>
            </a:r>
            <a:r>
              <a:rPr lang="en-US" b="1" dirty="0">
                <a:solidFill>
                  <a:srgbClr val="FFFF00"/>
                </a:solidFill>
              </a:rPr>
              <a:t>I</a:t>
            </a:r>
            <a:r>
              <a:rPr lang="en-US" b="1" dirty="0" smtClean="0">
                <a:solidFill>
                  <a:srgbClr val="FFFF00"/>
                </a:solidFill>
              </a:rPr>
              <a:t>nterviewing (MI). *</a:t>
            </a:r>
            <a:endParaRPr lang="en-US" b="1" dirty="0" smtClean="0">
              <a:solidFill>
                <a:srgbClr val="FFFF00"/>
              </a:solidFill>
            </a:endParaRPr>
          </a:p>
          <a:p>
            <a:pPr marL="0" indent="0">
              <a:buNone/>
            </a:pPr>
            <a:endParaRPr lang="en-US" sz="1500" dirty="0" smtClean="0"/>
          </a:p>
          <a:p>
            <a:r>
              <a:rPr lang="en-US" dirty="0" smtClean="0"/>
              <a:t>The </a:t>
            </a:r>
            <a:r>
              <a:rPr lang="en-US" b="1" dirty="0" smtClean="0">
                <a:solidFill>
                  <a:srgbClr val="FFFF00"/>
                </a:solidFill>
              </a:rPr>
              <a:t>object</a:t>
            </a:r>
            <a:r>
              <a:rPr lang="en-US" dirty="0" smtClean="0"/>
              <a:t> is </a:t>
            </a:r>
            <a:r>
              <a:rPr lang="en-US" b="1" dirty="0" smtClean="0">
                <a:solidFill>
                  <a:srgbClr val="FFFF00"/>
                </a:solidFill>
              </a:rPr>
              <a:t>to</a:t>
            </a:r>
            <a:r>
              <a:rPr lang="en-US" dirty="0" smtClean="0"/>
              <a:t> </a:t>
            </a:r>
            <a:r>
              <a:rPr lang="en-US" b="1" dirty="0" smtClean="0">
                <a:solidFill>
                  <a:srgbClr val="FFFF00"/>
                </a:solidFill>
              </a:rPr>
              <a:t>help patients move along a continuum of</a:t>
            </a:r>
            <a:r>
              <a:rPr lang="en-US" dirty="0" smtClean="0"/>
              <a:t> cognitive and behavioral </a:t>
            </a:r>
            <a:r>
              <a:rPr lang="en-US" b="1" dirty="0" smtClean="0">
                <a:solidFill>
                  <a:srgbClr val="FFFF00"/>
                </a:solidFill>
              </a:rPr>
              <a:t>health.</a:t>
            </a:r>
          </a:p>
          <a:p>
            <a:pPr marL="0" indent="0">
              <a:buNone/>
            </a:pPr>
            <a:endParaRPr lang="en-US" sz="1500" dirty="0" smtClean="0"/>
          </a:p>
          <a:p>
            <a:r>
              <a:rPr lang="en-US" b="1" dirty="0" smtClean="0">
                <a:solidFill>
                  <a:srgbClr val="FFFF00"/>
                </a:solidFill>
              </a:rPr>
              <a:t>Progress</a:t>
            </a:r>
            <a:r>
              <a:rPr lang="en-US" dirty="0" smtClean="0"/>
              <a:t> is </a:t>
            </a:r>
            <a:r>
              <a:rPr lang="en-US" b="1" dirty="0" smtClean="0">
                <a:solidFill>
                  <a:srgbClr val="FFFF00"/>
                </a:solidFill>
              </a:rPr>
              <a:t>seldom linear</a:t>
            </a:r>
            <a:r>
              <a:rPr lang="en-US" dirty="0" smtClean="0"/>
              <a:t>, and </a:t>
            </a:r>
            <a:r>
              <a:rPr lang="en-US" b="1" dirty="0" smtClean="0">
                <a:solidFill>
                  <a:srgbClr val="FFFF00"/>
                </a:solidFill>
              </a:rPr>
              <a:t>setbacks may occur.</a:t>
            </a:r>
          </a:p>
          <a:p>
            <a:pPr marL="0" indent="0">
              <a:buNone/>
            </a:pPr>
            <a:endParaRPr lang="en-US" sz="1500" dirty="0" smtClean="0"/>
          </a:p>
          <a:p>
            <a:r>
              <a:rPr lang="en-US" dirty="0" smtClean="0"/>
              <a:t>Brief interventions are </a:t>
            </a:r>
            <a:r>
              <a:rPr lang="en-US" b="1" dirty="0" smtClean="0">
                <a:solidFill>
                  <a:srgbClr val="FFFF00"/>
                </a:solidFill>
              </a:rPr>
              <a:t>short</a:t>
            </a:r>
            <a:r>
              <a:rPr lang="en-US" dirty="0" smtClean="0"/>
              <a:t> (5-15 minutes) </a:t>
            </a:r>
            <a:r>
              <a:rPr lang="en-US" b="1" dirty="0" smtClean="0">
                <a:solidFill>
                  <a:srgbClr val="FFFF00"/>
                </a:solidFill>
              </a:rPr>
              <a:t>semi-structured discussions </a:t>
            </a:r>
            <a:r>
              <a:rPr lang="en-US" dirty="0" smtClean="0"/>
              <a:t>intended </a:t>
            </a:r>
            <a:r>
              <a:rPr lang="en-US" b="1" dirty="0" smtClean="0">
                <a:solidFill>
                  <a:srgbClr val="FFFF00"/>
                </a:solidFill>
              </a:rPr>
              <a:t>to raise awareness and increase motivation</a:t>
            </a:r>
            <a:r>
              <a:rPr lang="en-US" b="1" dirty="0" smtClean="0"/>
              <a:t> </a:t>
            </a:r>
            <a:r>
              <a:rPr lang="en-US" b="1" dirty="0" smtClean="0">
                <a:solidFill>
                  <a:srgbClr val="FFFF00"/>
                </a:solidFill>
              </a:rPr>
              <a:t>to avoid, reduce, or discontinue</a:t>
            </a:r>
            <a:r>
              <a:rPr lang="en-US" dirty="0" smtClean="0"/>
              <a:t> potentially </a:t>
            </a:r>
            <a:r>
              <a:rPr lang="en-US" b="1" dirty="0" smtClean="0">
                <a:solidFill>
                  <a:srgbClr val="FFFF00"/>
                </a:solidFill>
              </a:rPr>
              <a:t>problematic use of</a:t>
            </a:r>
            <a:r>
              <a:rPr lang="en-US" dirty="0" smtClean="0">
                <a:solidFill>
                  <a:srgbClr val="FFFF00"/>
                </a:solidFill>
              </a:rPr>
              <a:t> </a:t>
            </a:r>
            <a:r>
              <a:rPr lang="en-US" dirty="0" smtClean="0"/>
              <a:t>alcohol or other </a:t>
            </a:r>
            <a:r>
              <a:rPr lang="en-US" b="1" dirty="0" smtClean="0">
                <a:solidFill>
                  <a:srgbClr val="FFFF00"/>
                </a:solidFill>
              </a:rPr>
              <a:t>substances.</a:t>
            </a:r>
          </a:p>
          <a:p>
            <a:pPr marL="0" indent="0">
              <a:buNone/>
            </a:pPr>
            <a:endParaRPr lang="en-US" sz="1500" dirty="0" smtClean="0"/>
          </a:p>
          <a:p>
            <a:r>
              <a:rPr lang="en-US" dirty="0" smtClean="0"/>
              <a:t>Six elements critical brief interventions are captured in the acronym </a:t>
            </a:r>
            <a:r>
              <a:rPr lang="en-US" b="1" dirty="0" smtClean="0">
                <a:solidFill>
                  <a:srgbClr val="FFFF00"/>
                </a:solidFill>
              </a:rPr>
              <a:t>FRAMES.</a:t>
            </a:r>
            <a:endParaRPr lang="en-US" b="1" dirty="0">
              <a:solidFill>
                <a:srgbClr val="FFFF00"/>
              </a:solidFill>
            </a:endParaRPr>
          </a:p>
        </p:txBody>
      </p:sp>
      <p:pic>
        <p:nvPicPr>
          <p:cNvPr id="1945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981200"/>
            <a:ext cx="273124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0016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o</a:t>
            </a:r>
            <a:r>
              <a:rPr lang="en-US" dirty="0" smtClean="0"/>
              <a:t>utline (part 2 of 2)</a:t>
            </a:r>
            <a:endParaRPr lang="en-US" dirty="0"/>
          </a:p>
        </p:txBody>
      </p:sp>
      <p:sp>
        <p:nvSpPr>
          <p:cNvPr id="5123" name="Text Placeholder 2"/>
          <p:cNvSpPr>
            <a:spLocks noGrp="1"/>
          </p:cNvSpPr>
          <p:nvPr>
            <p:ph type="body" sz="half" idx="1"/>
          </p:nvPr>
        </p:nvSpPr>
        <p:spPr>
          <a:xfrm>
            <a:off x="4114800" y="2124074"/>
            <a:ext cx="4419600" cy="4038600"/>
          </a:xfrm>
        </p:spPr>
        <p:txBody>
          <a:bodyPr>
            <a:normAutofit fontScale="62500" lnSpcReduction="20000"/>
          </a:bodyPr>
          <a:lstStyle/>
          <a:p>
            <a:pPr>
              <a:defRPr/>
            </a:pPr>
            <a:r>
              <a:rPr lang="en-US" dirty="0" smtClean="0"/>
              <a:t>SBIRT</a:t>
            </a:r>
          </a:p>
          <a:p>
            <a:pPr lvl="1">
              <a:defRPr/>
            </a:pPr>
            <a:r>
              <a:rPr lang="en-US" dirty="0"/>
              <a:t>s</a:t>
            </a:r>
            <a:r>
              <a:rPr lang="en-US" dirty="0" smtClean="0"/>
              <a:t>creening</a:t>
            </a:r>
          </a:p>
          <a:p>
            <a:pPr lvl="1">
              <a:defRPr/>
            </a:pPr>
            <a:r>
              <a:rPr lang="en-US" dirty="0"/>
              <a:t>b</a:t>
            </a:r>
            <a:r>
              <a:rPr lang="en-US" dirty="0" smtClean="0"/>
              <a:t>rief intervention </a:t>
            </a:r>
          </a:p>
          <a:p>
            <a:pPr lvl="1">
              <a:defRPr/>
            </a:pPr>
            <a:r>
              <a:rPr lang="en-US" dirty="0"/>
              <a:t>r</a:t>
            </a:r>
            <a:r>
              <a:rPr lang="en-US" dirty="0" smtClean="0"/>
              <a:t>eferral to treatment</a:t>
            </a:r>
          </a:p>
          <a:p>
            <a:pPr>
              <a:defRPr/>
            </a:pPr>
            <a:r>
              <a:rPr lang="en-US" dirty="0" smtClean="0"/>
              <a:t>other considerations</a:t>
            </a:r>
          </a:p>
          <a:p>
            <a:pPr lvl="1">
              <a:defRPr/>
            </a:pPr>
            <a:r>
              <a:rPr lang="en-US" dirty="0"/>
              <a:t>m</a:t>
            </a:r>
            <a:r>
              <a:rPr lang="en-US" dirty="0" smtClean="0"/>
              <a:t>utual help groups</a:t>
            </a:r>
          </a:p>
          <a:p>
            <a:pPr lvl="1">
              <a:defRPr/>
            </a:pPr>
            <a:r>
              <a:rPr lang="en-US" dirty="0"/>
              <a:t>m</a:t>
            </a:r>
            <a:r>
              <a:rPr lang="en-US" dirty="0" smtClean="0"/>
              <a:t>edications</a:t>
            </a:r>
          </a:p>
          <a:p>
            <a:pPr lvl="1">
              <a:defRPr/>
            </a:pPr>
            <a:r>
              <a:rPr lang="en-US" dirty="0"/>
              <a:t>p</a:t>
            </a:r>
            <a:r>
              <a:rPr lang="en-US" dirty="0" smtClean="0"/>
              <a:t>ain management</a:t>
            </a:r>
          </a:p>
          <a:p>
            <a:pPr>
              <a:defRPr/>
            </a:pPr>
            <a:r>
              <a:rPr lang="en-US" dirty="0"/>
              <a:t>c</a:t>
            </a:r>
            <a:r>
              <a:rPr lang="en-US" dirty="0" smtClean="0"/>
              <a:t>urrent practice</a:t>
            </a:r>
          </a:p>
          <a:p>
            <a:pPr>
              <a:defRPr/>
            </a:pPr>
            <a:r>
              <a:rPr lang="en-US" dirty="0"/>
              <a:t>i</a:t>
            </a:r>
            <a:r>
              <a:rPr lang="en-US" dirty="0" smtClean="0"/>
              <a:t>mpact of changes within health care</a:t>
            </a:r>
          </a:p>
          <a:p>
            <a:pPr>
              <a:defRPr/>
            </a:pPr>
            <a:r>
              <a:rPr lang="en-US" dirty="0"/>
              <a:t>s</a:t>
            </a:r>
            <a:r>
              <a:rPr lang="en-US" dirty="0" smtClean="0"/>
              <a:t>ummary, questions, answers, discussion</a:t>
            </a:r>
          </a:p>
          <a:p>
            <a:pPr>
              <a:defRPr/>
            </a:pPr>
            <a:endParaRPr lang="en-US" dirty="0" smtClean="0"/>
          </a:p>
          <a:p>
            <a:pPr lvl="1">
              <a:defRPr/>
            </a:pPr>
            <a:endParaRPr lang="en-US" dirty="0" smtClean="0"/>
          </a:p>
          <a:p>
            <a:pPr>
              <a:defRPr/>
            </a:pPr>
            <a:endParaRPr lang="en-US" dirty="0" smtClean="0"/>
          </a:p>
          <a:p>
            <a:pPr marL="0" indent="0">
              <a:buNone/>
              <a:defRPr/>
            </a:pPr>
            <a:endParaRPr lang="en-US" dirty="0" smtClean="0"/>
          </a:p>
          <a:p>
            <a:pPr marL="0" indent="0">
              <a:buNone/>
              <a:defRPr/>
            </a:pPr>
            <a:endParaRPr lang="en-US" dirty="0" smtClean="0"/>
          </a:p>
          <a:p>
            <a:pPr marL="0" indent="0">
              <a:buFont typeface="Wingdings" pitchFamily="2" charset="2"/>
              <a:buNone/>
              <a:defRPr/>
            </a:pPr>
            <a:endParaRPr lang="en-US" sz="1100" dirty="0" smtClean="0"/>
          </a:p>
          <a:p>
            <a:pPr>
              <a:defRPr/>
            </a:pPr>
            <a:endParaRPr lang="en-US" dirty="0" smtClean="0"/>
          </a:p>
          <a:p>
            <a:pPr lvl="1">
              <a:defRPr/>
            </a:pPr>
            <a:endParaRPr lang="en-US" dirty="0" smtClean="0"/>
          </a:p>
          <a:p>
            <a:pPr>
              <a:defRPr/>
            </a:pPr>
            <a:endParaRPr lang="en-US" dirty="0" smtClean="0"/>
          </a:p>
          <a:p>
            <a:pPr>
              <a:defRPr/>
            </a:pPr>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133599"/>
            <a:ext cx="2514600" cy="3670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589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defRPr/>
            </a:pPr>
            <a:r>
              <a:rPr lang="en-US" sz="4000" dirty="0" err="1" smtClean="0"/>
              <a:t>Transtheoretical</a:t>
            </a:r>
            <a:r>
              <a:rPr lang="en-US" sz="4000" dirty="0" smtClean="0"/>
              <a:t/>
            </a:r>
            <a:br>
              <a:rPr lang="en-US" sz="4000" dirty="0" smtClean="0"/>
            </a:br>
            <a:r>
              <a:rPr lang="en-US" sz="4000" dirty="0" smtClean="0"/>
              <a:t>Stages of Change Model</a:t>
            </a:r>
            <a:br>
              <a:rPr lang="en-US" sz="4000" dirty="0" smtClean="0"/>
            </a:br>
            <a:r>
              <a:rPr lang="en-US" sz="2400" dirty="0" smtClean="0"/>
              <a:t>( </a:t>
            </a:r>
            <a:r>
              <a:rPr lang="en-US" sz="2400" dirty="0" err="1" smtClean="0"/>
              <a:t>Prochaska</a:t>
            </a:r>
            <a:r>
              <a:rPr lang="en-US" sz="2400" dirty="0" smtClean="0"/>
              <a:t> and </a:t>
            </a:r>
            <a:r>
              <a:rPr lang="en-US" sz="2400" dirty="0" err="1" smtClean="0"/>
              <a:t>DiClemente</a:t>
            </a:r>
            <a:r>
              <a:rPr lang="en-US" sz="2400" dirty="0" smtClean="0"/>
              <a:t> )</a:t>
            </a:r>
            <a:endParaRPr lang="en-US" dirty="0" smtClean="0"/>
          </a:p>
        </p:txBody>
      </p:sp>
      <p:sp>
        <p:nvSpPr>
          <p:cNvPr id="25603" name="Text Box 3"/>
          <p:cNvSpPr txBox="1">
            <a:spLocks noChangeArrowheads="1"/>
          </p:cNvSpPr>
          <p:nvPr/>
        </p:nvSpPr>
        <p:spPr bwMode="auto">
          <a:xfrm>
            <a:off x="152400" y="1981200"/>
            <a:ext cx="3043238"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i="1" u="sng">
                <a:solidFill>
                  <a:schemeClr val="tx1"/>
                </a:solidFill>
                <a:latin typeface="Times New Roman" pitchFamily="18" charset="0"/>
                <a:cs typeface="Arial" charset="0"/>
              </a:defRPr>
            </a:lvl1pPr>
            <a:lvl2pPr marL="742950" indent="-285750">
              <a:defRPr sz="4400" i="1" u="sng">
                <a:solidFill>
                  <a:schemeClr val="tx1"/>
                </a:solidFill>
                <a:latin typeface="Times New Roman" pitchFamily="18" charset="0"/>
                <a:cs typeface="Arial" charset="0"/>
              </a:defRPr>
            </a:lvl2pPr>
            <a:lvl3pPr marL="1143000" indent="-228600">
              <a:defRPr sz="4400" i="1" u="sng">
                <a:solidFill>
                  <a:schemeClr val="tx1"/>
                </a:solidFill>
                <a:latin typeface="Times New Roman" pitchFamily="18" charset="0"/>
                <a:cs typeface="Arial" charset="0"/>
              </a:defRPr>
            </a:lvl3pPr>
            <a:lvl4pPr marL="1600200" indent="-228600">
              <a:defRPr sz="4400" i="1" u="sng">
                <a:solidFill>
                  <a:schemeClr val="tx1"/>
                </a:solidFill>
                <a:latin typeface="Times New Roman" pitchFamily="18" charset="0"/>
                <a:cs typeface="Arial" charset="0"/>
              </a:defRPr>
            </a:lvl4pPr>
            <a:lvl5pPr marL="2057400" indent="-228600">
              <a:defRPr sz="4400" i="1" u="sng">
                <a:solidFill>
                  <a:schemeClr val="tx1"/>
                </a:solidFill>
                <a:latin typeface="Times New Roman" pitchFamily="18" charset="0"/>
                <a:cs typeface="Arial" charset="0"/>
              </a:defRPr>
            </a:lvl5pPr>
            <a:lvl6pPr marL="2514600" indent="-228600" eaLnBrk="0" fontAlgn="base" hangingPunct="0">
              <a:spcBef>
                <a:spcPct val="0"/>
              </a:spcBef>
              <a:spcAft>
                <a:spcPct val="0"/>
              </a:spcAft>
              <a:defRPr sz="4400" i="1" u="sng">
                <a:solidFill>
                  <a:schemeClr val="tx1"/>
                </a:solidFill>
                <a:latin typeface="Times New Roman" pitchFamily="18" charset="0"/>
                <a:cs typeface="Arial" charset="0"/>
              </a:defRPr>
            </a:lvl6pPr>
            <a:lvl7pPr marL="2971800" indent="-228600" eaLnBrk="0" fontAlgn="base" hangingPunct="0">
              <a:spcBef>
                <a:spcPct val="0"/>
              </a:spcBef>
              <a:spcAft>
                <a:spcPct val="0"/>
              </a:spcAft>
              <a:defRPr sz="4400" i="1" u="sng">
                <a:solidFill>
                  <a:schemeClr val="tx1"/>
                </a:solidFill>
                <a:latin typeface="Times New Roman" pitchFamily="18" charset="0"/>
                <a:cs typeface="Arial" charset="0"/>
              </a:defRPr>
            </a:lvl7pPr>
            <a:lvl8pPr marL="3429000" indent="-228600" eaLnBrk="0" fontAlgn="base" hangingPunct="0">
              <a:spcBef>
                <a:spcPct val="0"/>
              </a:spcBef>
              <a:spcAft>
                <a:spcPct val="0"/>
              </a:spcAft>
              <a:defRPr sz="4400" i="1" u="sng">
                <a:solidFill>
                  <a:schemeClr val="tx1"/>
                </a:solidFill>
                <a:latin typeface="Times New Roman" pitchFamily="18" charset="0"/>
                <a:cs typeface="Arial" charset="0"/>
              </a:defRPr>
            </a:lvl8pPr>
            <a:lvl9pPr marL="3886200" indent="-228600" eaLnBrk="0" fontAlgn="base" hangingPunct="0">
              <a:spcBef>
                <a:spcPct val="0"/>
              </a:spcBef>
              <a:spcAft>
                <a:spcPct val="0"/>
              </a:spcAft>
              <a:defRPr sz="4400" i="1" u="sng">
                <a:solidFill>
                  <a:schemeClr val="tx1"/>
                </a:solidFill>
                <a:latin typeface="Times New Roman" pitchFamily="18" charset="0"/>
                <a:cs typeface="Arial" charset="0"/>
              </a:defRPr>
            </a:lvl9pPr>
          </a:lstStyle>
          <a:p>
            <a:r>
              <a:rPr lang="en-US" sz="2400" b="1" i="0" u="none" dirty="0" err="1" smtClean="0">
                <a:solidFill>
                  <a:srgbClr val="66FF33"/>
                </a:solidFill>
                <a:latin typeface="Tahoma" panose="020B0604030504040204" pitchFamily="34" charset="0"/>
                <a:ea typeface="Tahoma" panose="020B0604030504040204" pitchFamily="34" charset="0"/>
                <a:cs typeface="Tahoma" panose="020B0604030504040204" pitchFamily="34" charset="0"/>
              </a:rPr>
              <a:t>Precontemplation</a:t>
            </a:r>
            <a:endParaRPr lang="en-US" sz="2400" b="1" i="0" u="none" dirty="0">
              <a:solidFill>
                <a:srgbClr val="66FF33"/>
              </a:solidFill>
              <a:latin typeface="Tahoma" panose="020B0604030504040204" pitchFamily="34" charset="0"/>
              <a:ea typeface="Tahoma" panose="020B0604030504040204" pitchFamily="34" charset="0"/>
              <a:cs typeface="Tahoma" panose="020B0604030504040204" pitchFamily="34" charset="0"/>
            </a:endParaRPr>
          </a:p>
        </p:txBody>
      </p:sp>
      <p:sp>
        <p:nvSpPr>
          <p:cNvPr id="25604" name="Text Box 5"/>
          <p:cNvSpPr txBox="1">
            <a:spLocks noChangeArrowheads="1"/>
          </p:cNvSpPr>
          <p:nvPr/>
        </p:nvSpPr>
        <p:spPr bwMode="auto">
          <a:xfrm>
            <a:off x="4800600" y="1981200"/>
            <a:ext cx="2462534"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i="1" u="sng">
                <a:solidFill>
                  <a:schemeClr val="tx1"/>
                </a:solidFill>
                <a:latin typeface="Times New Roman" pitchFamily="18" charset="0"/>
                <a:cs typeface="Arial" charset="0"/>
              </a:defRPr>
            </a:lvl1pPr>
            <a:lvl2pPr marL="742950" indent="-285750">
              <a:defRPr sz="4400" i="1" u="sng">
                <a:solidFill>
                  <a:schemeClr val="tx1"/>
                </a:solidFill>
                <a:latin typeface="Times New Roman" pitchFamily="18" charset="0"/>
                <a:cs typeface="Arial" charset="0"/>
              </a:defRPr>
            </a:lvl2pPr>
            <a:lvl3pPr marL="1143000" indent="-228600">
              <a:defRPr sz="4400" i="1" u="sng">
                <a:solidFill>
                  <a:schemeClr val="tx1"/>
                </a:solidFill>
                <a:latin typeface="Times New Roman" pitchFamily="18" charset="0"/>
                <a:cs typeface="Arial" charset="0"/>
              </a:defRPr>
            </a:lvl3pPr>
            <a:lvl4pPr marL="1600200" indent="-228600">
              <a:defRPr sz="4400" i="1" u="sng">
                <a:solidFill>
                  <a:schemeClr val="tx1"/>
                </a:solidFill>
                <a:latin typeface="Times New Roman" pitchFamily="18" charset="0"/>
                <a:cs typeface="Arial" charset="0"/>
              </a:defRPr>
            </a:lvl4pPr>
            <a:lvl5pPr marL="2057400" indent="-228600">
              <a:defRPr sz="4400" i="1" u="sng">
                <a:solidFill>
                  <a:schemeClr val="tx1"/>
                </a:solidFill>
                <a:latin typeface="Times New Roman" pitchFamily="18" charset="0"/>
                <a:cs typeface="Arial" charset="0"/>
              </a:defRPr>
            </a:lvl5pPr>
            <a:lvl6pPr marL="2514600" indent="-228600" eaLnBrk="0" fontAlgn="base" hangingPunct="0">
              <a:spcBef>
                <a:spcPct val="0"/>
              </a:spcBef>
              <a:spcAft>
                <a:spcPct val="0"/>
              </a:spcAft>
              <a:defRPr sz="4400" i="1" u="sng">
                <a:solidFill>
                  <a:schemeClr val="tx1"/>
                </a:solidFill>
                <a:latin typeface="Times New Roman" pitchFamily="18" charset="0"/>
                <a:cs typeface="Arial" charset="0"/>
              </a:defRPr>
            </a:lvl6pPr>
            <a:lvl7pPr marL="2971800" indent="-228600" eaLnBrk="0" fontAlgn="base" hangingPunct="0">
              <a:spcBef>
                <a:spcPct val="0"/>
              </a:spcBef>
              <a:spcAft>
                <a:spcPct val="0"/>
              </a:spcAft>
              <a:defRPr sz="4400" i="1" u="sng">
                <a:solidFill>
                  <a:schemeClr val="tx1"/>
                </a:solidFill>
                <a:latin typeface="Times New Roman" pitchFamily="18" charset="0"/>
                <a:cs typeface="Arial" charset="0"/>
              </a:defRPr>
            </a:lvl7pPr>
            <a:lvl8pPr marL="3429000" indent="-228600" eaLnBrk="0" fontAlgn="base" hangingPunct="0">
              <a:spcBef>
                <a:spcPct val="0"/>
              </a:spcBef>
              <a:spcAft>
                <a:spcPct val="0"/>
              </a:spcAft>
              <a:defRPr sz="4400" i="1" u="sng">
                <a:solidFill>
                  <a:schemeClr val="tx1"/>
                </a:solidFill>
                <a:latin typeface="Times New Roman" pitchFamily="18" charset="0"/>
                <a:cs typeface="Arial" charset="0"/>
              </a:defRPr>
            </a:lvl8pPr>
            <a:lvl9pPr marL="3886200" indent="-228600" eaLnBrk="0" fontAlgn="base" hangingPunct="0">
              <a:spcBef>
                <a:spcPct val="0"/>
              </a:spcBef>
              <a:spcAft>
                <a:spcPct val="0"/>
              </a:spcAft>
              <a:defRPr sz="4400" i="1" u="sng">
                <a:solidFill>
                  <a:schemeClr val="tx1"/>
                </a:solidFill>
                <a:latin typeface="Times New Roman" pitchFamily="18" charset="0"/>
                <a:cs typeface="Arial" charset="0"/>
              </a:defRPr>
            </a:lvl9pPr>
          </a:lstStyle>
          <a:p>
            <a:r>
              <a:rPr lang="en-US" sz="2400" b="1" i="0" u="none" dirty="0">
                <a:solidFill>
                  <a:srgbClr val="FAFD00"/>
                </a:solidFill>
                <a:latin typeface="Tahoma" panose="020B0604030504040204" pitchFamily="34" charset="0"/>
                <a:ea typeface="Tahoma" panose="020B0604030504040204" pitchFamily="34" charset="0"/>
                <a:cs typeface="Tahoma" panose="020B0604030504040204" pitchFamily="34" charset="0"/>
              </a:rPr>
              <a:t>Contemplation</a:t>
            </a:r>
          </a:p>
        </p:txBody>
      </p:sp>
      <p:sp>
        <p:nvSpPr>
          <p:cNvPr id="25605" name="Text Box 6"/>
          <p:cNvSpPr txBox="1">
            <a:spLocks noChangeArrowheads="1"/>
          </p:cNvSpPr>
          <p:nvPr/>
        </p:nvSpPr>
        <p:spPr bwMode="auto">
          <a:xfrm>
            <a:off x="6934200" y="3276600"/>
            <a:ext cx="2007281"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i="1" u="sng">
                <a:solidFill>
                  <a:schemeClr val="tx1"/>
                </a:solidFill>
                <a:latin typeface="Times New Roman" pitchFamily="18" charset="0"/>
                <a:cs typeface="Arial" charset="0"/>
              </a:defRPr>
            </a:lvl1pPr>
            <a:lvl2pPr marL="742950" indent="-285750">
              <a:defRPr sz="4400" i="1" u="sng">
                <a:solidFill>
                  <a:schemeClr val="tx1"/>
                </a:solidFill>
                <a:latin typeface="Times New Roman" pitchFamily="18" charset="0"/>
                <a:cs typeface="Arial" charset="0"/>
              </a:defRPr>
            </a:lvl2pPr>
            <a:lvl3pPr marL="1143000" indent="-228600">
              <a:defRPr sz="4400" i="1" u="sng">
                <a:solidFill>
                  <a:schemeClr val="tx1"/>
                </a:solidFill>
                <a:latin typeface="Times New Roman" pitchFamily="18" charset="0"/>
                <a:cs typeface="Arial" charset="0"/>
              </a:defRPr>
            </a:lvl3pPr>
            <a:lvl4pPr marL="1600200" indent="-228600">
              <a:defRPr sz="4400" i="1" u="sng">
                <a:solidFill>
                  <a:schemeClr val="tx1"/>
                </a:solidFill>
                <a:latin typeface="Times New Roman" pitchFamily="18" charset="0"/>
                <a:cs typeface="Arial" charset="0"/>
              </a:defRPr>
            </a:lvl4pPr>
            <a:lvl5pPr marL="2057400" indent="-228600">
              <a:defRPr sz="4400" i="1" u="sng">
                <a:solidFill>
                  <a:schemeClr val="tx1"/>
                </a:solidFill>
                <a:latin typeface="Times New Roman" pitchFamily="18" charset="0"/>
                <a:cs typeface="Arial" charset="0"/>
              </a:defRPr>
            </a:lvl5pPr>
            <a:lvl6pPr marL="2514600" indent="-228600" eaLnBrk="0" fontAlgn="base" hangingPunct="0">
              <a:spcBef>
                <a:spcPct val="0"/>
              </a:spcBef>
              <a:spcAft>
                <a:spcPct val="0"/>
              </a:spcAft>
              <a:defRPr sz="4400" i="1" u="sng">
                <a:solidFill>
                  <a:schemeClr val="tx1"/>
                </a:solidFill>
                <a:latin typeface="Times New Roman" pitchFamily="18" charset="0"/>
                <a:cs typeface="Arial" charset="0"/>
              </a:defRPr>
            </a:lvl6pPr>
            <a:lvl7pPr marL="2971800" indent="-228600" eaLnBrk="0" fontAlgn="base" hangingPunct="0">
              <a:spcBef>
                <a:spcPct val="0"/>
              </a:spcBef>
              <a:spcAft>
                <a:spcPct val="0"/>
              </a:spcAft>
              <a:defRPr sz="4400" i="1" u="sng">
                <a:solidFill>
                  <a:schemeClr val="tx1"/>
                </a:solidFill>
                <a:latin typeface="Times New Roman" pitchFamily="18" charset="0"/>
                <a:cs typeface="Arial" charset="0"/>
              </a:defRPr>
            </a:lvl7pPr>
            <a:lvl8pPr marL="3429000" indent="-228600" eaLnBrk="0" fontAlgn="base" hangingPunct="0">
              <a:spcBef>
                <a:spcPct val="0"/>
              </a:spcBef>
              <a:spcAft>
                <a:spcPct val="0"/>
              </a:spcAft>
              <a:defRPr sz="4400" i="1" u="sng">
                <a:solidFill>
                  <a:schemeClr val="tx1"/>
                </a:solidFill>
                <a:latin typeface="Times New Roman" pitchFamily="18" charset="0"/>
                <a:cs typeface="Arial" charset="0"/>
              </a:defRPr>
            </a:lvl8pPr>
            <a:lvl9pPr marL="3886200" indent="-228600" eaLnBrk="0" fontAlgn="base" hangingPunct="0">
              <a:spcBef>
                <a:spcPct val="0"/>
              </a:spcBef>
              <a:spcAft>
                <a:spcPct val="0"/>
              </a:spcAft>
              <a:defRPr sz="4400" i="1" u="sng">
                <a:solidFill>
                  <a:schemeClr val="tx1"/>
                </a:solidFill>
                <a:latin typeface="Times New Roman" pitchFamily="18" charset="0"/>
                <a:cs typeface="Arial" charset="0"/>
              </a:defRPr>
            </a:lvl9pPr>
          </a:lstStyle>
          <a:p>
            <a:r>
              <a:rPr lang="en-US" sz="2400" b="1" i="0" u="none" dirty="0">
                <a:solidFill>
                  <a:srgbClr val="FAFD00"/>
                </a:solidFill>
                <a:latin typeface="Tahoma" panose="020B0604030504040204" pitchFamily="34" charset="0"/>
                <a:ea typeface="Tahoma" panose="020B0604030504040204" pitchFamily="34" charset="0"/>
                <a:cs typeface="Tahoma" panose="020B0604030504040204" pitchFamily="34" charset="0"/>
              </a:rPr>
              <a:t>Preparation</a:t>
            </a:r>
          </a:p>
        </p:txBody>
      </p:sp>
      <p:sp>
        <p:nvSpPr>
          <p:cNvPr id="25606" name="Text Box 7"/>
          <p:cNvSpPr txBox="1">
            <a:spLocks noChangeArrowheads="1"/>
          </p:cNvSpPr>
          <p:nvPr/>
        </p:nvSpPr>
        <p:spPr bwMode="auto">
          <a:xfrm>
            <a:off x="7391400" y="5029200"/>
            <a:ext cx="1192213"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i="1" u="sng">
                <a:solidFill>
                  <a:schemeClr val="tx1"/>
                </a:solidFill>
                <a:latin typeface="Times New Roman" pitchFamily="18" charset="0"/>
                <a:cs typeface="Arial" charset="0"/>
              </a:defRPr>
            </a:lvl1pPr>
            <a:lvl2pPr marL="742950" indent="-285750">
              <a:defRPr sz="4400" i="1" u="sng">
                <a:solidFill>
                  <a:schemeClr val="tx1"/>
                </a:solidFill>
                <a:latin typeface="Times New Roman" pitchFamily="18" charset="0"/>
                <a:cs typeface="Arial" charset="0"/>
              </a:defRPr>
            </a:lvl2pPr>
            <a:lvl3pPr marL="1143000" indent="-228600">
              <a:defRPr sz="4400" i="1" u="sng">
                <a:solidFill>
                  <a:schemeClr val="tx1"/>
                </a:solidFill>
                <a:latin typeface="Times New Roman" pitchFamily="18" charset="0"/>
                <a:cs typeface="Arial" charset="0"/>
              </a:defRPr>
            </a:lvl3pPr>
            <a:lvl4pPr marL="1600200" indent="-228600">
              <a:defRPr sz="4400" i="1" u="sng">
                <a:solidFill>
                  <a:schemeClr val="tx1"/>
                </a:solidFill>
                <a:latin typeface="Times New Roman" pitchFamily="18" charset="0"/>
                <a:cs typeface="Arial" charset="0"/>
              </a:defRPr>
            </a:lvl4pPr>
            <a:lvl5pPr marL="2057400" indent="-228600">
              <a:defRPr sz="4400" i="1" u="sng">
                <a:solidFill>
                  <a:schemeClr val="tx1"/>
                </a:solidFill>
                <a:latin typeface="Times New Roman" pitchFamily="18" charset="0"/>
                <a:cs typeface="Arial" charset="0"/>
              </a:defRPr>
            </a:lvl5pPr>
            <a:lvl6pPr marL="2514600" indent="-228600" eaLnBrk="0" fontAlgn="base" hangingPunct="0">
              <a:spcBef>
                <a:spcPct val="0"/>
              </a:spcBef>
              <a:spcAft>
                <a:spcPct val="0"/>
              </a:spcAft>
              <a:defRPr sz="4400" i="1" u="sng">
                <a:solidFill>
                  <a:schemeClr val="tx1"/>
                </a:solidFill>
                <a:latin typeface="Times New Roman" pitchFamily="18" charset="0"/>
                <a:cs typeface="Arial" charset="0"/>
              </a:defRPr>
            </a:lvl6pPr>
            <a:lvl7pPr marL="2971800" indent="-228600" eaLnBrk="0" fontAlgn="base" hangingPunct="0">
              <a:spcBef>
                <a:spcPct val="0"/>
              </a:spcBef>
              <a:spcAft>
                <a:spcPct val="0"/>
              </a:spcAft>
              <a:defRPr sz="4400" i="1" u="sng">
                <a:solidFill>
                  <a:schemeClr val="tx1"/>
                </a:solidFill>
                <a:latin typeface="Times New Roman" pitchFamily="18" charset="0"/>
                <a:cs typeface="Arial" charset="0"/>
              </a:defRPr>
            </a:lvl7pPr>
            <a:lvl8pPr marL="3429000" indent="-228600" eaLnBrk="0" fontAlgn="base" hangingPunct="0">
              <a:spcBef>
                <a:spcPct val="0"/>
              </a:spcBef>
              <a:spcAft>
                <a:spcPct val="0"/>
              </a:spcAft>
              <a:defRPr sz="4400" i="1" u="sng">
                <a:solidFill>
                  <a:schemeClr val="tx1"/>
                </a:solidFill>
                <a:latin typeface="Times New Roman" pitchFamily="18" charset="0"/>
                <a:cs typeface="Arial" charset="0"/>
              </a:defRPr>
            </a:lvl8pPr>
            <a:lvl9pPr marL="3886200" indent="-228600" eaLnBrk="0" fontAlgn="base" hangingPunct="0">
              <a:spcBef>
                <a:spcPct val="0"/>
              </a:spcBef>
              <a:spcAft>
                <a:spcPct val="0"/>
              </a:spcAft>
              <a:defRPr sz="4400" i="1" u="sng">
                <a:solidFill>
                  <a:schemeClr val="tx1"/>
                </a:solidFill>
                <a:latin typeface="Times New Roman" pitchFamily="18" charset="0"/>
                <a:cs typeface="Arial" charset="0"/>
              </a:defRPr>
            </a:lvl9pPr>
          </a:lstStyle>
          <a:p>
            <a:r>
              <a:rPr lang="en-US" sz="2400" b="1" i="0" u="none" dirty="0">
                <a:solidFill>
                  <a:srgbClr val="FAFD00"/>
                </a:solidFill>
                <a:latin typeface="Tahoma" panose="020B0604030504040204" pitchFamily="34" charset="0"/>
                <a:ea typeface="Tahoma" panose="020B0604030504040204" pitchFamily="34" charset="0"/>
                <a:cs typeface="Tahoma" panose="020B0604030504040204" pitchFamily="34" charset="0"/>
              </a:rPr>
              <a:t>Action</a:t>
            </a:r>
          </a:p>
        </p:txBody>
      </p:sp>
      <p:sp>
        <p:nvSpPr>
          <p:cNvPr id="25607" name="Text Box 8"/>
          <p:cNvSpPr txBox="1">
            <a:spLocks noChangeArrowheads="1"/>
          </p:cNvSpPr>
          <p:nvPr/>
        </p:nvSpPr>
        <p:spPr bwMode="auto">
          <a:xfrm>
            <a:off x="4267200" y="5943600"/>
            <a:ext cx="21590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i="1" u="sng">
                <a:solidFill>
                  <a:schemeClr val="tx1"/>
                </a:solidFill>
                <a:latin typeface="Times New Roman" pitchFamily="18" charset="0"/>
                <a:cs typeface="Arial" charset="0"/>
              </a:defRPr>
            </a:lvl1pPr>
            <a:lvl2pPr marL="742950" indent="-285750">
              <a:defRPr sz="4400" i="1" u="sng">
                <a:solidFill>
                  <a:schemeClr val="tx1"/>
                </a:solidFill>
                <a:latin typeface="Times New Roman" pitchFamily="18" charset="0"/>
                <a:cs typeface="Arial" charset="0"/>
              </a:defRPr>
            </a:lvl2pPr>
            <a:lvl3pPr marL="1143000" indent="-228600">
              <a:defRPr sz="4400" i="1" u="sng">
                <a:solidFill>
                  <a:schemeClr val="tx1"/>
                </a:solidFill>
                <a:latin typeface="Times New Roman" pitchFamily="18" charset="0"/>
                <a:cs typeface="Arial" charset="0"/>
              </a:defRPr>
            </a:lvl3pPr>
            <a:lvl4pPr marL="1600200" indent="-228600">
              <a:defRPr sz="4400" i="1" u="sng">
                <a:solidFill>
                  <a:schemeClr val="tx1"/>
                </a:solidFill>
                <a:latin typeface="Times New Roman" pitchFamily="18" charset="0"/>
                <a:cs typeface="Arial" charset="0"/>
              </a:defRPr>
            </a:lvl4pPr>
            <a:lvl5pPr marL="2057400" indent="-228600">
              <a:defRPr sz="4400" i="1" u="sng">
                <a:solidFill>
                  <a:schemeClr val="tx1"/>
                </a:solidFill>
                <a:latin typeface="Times New Roman" pitchFamily="18" charset="0"/>
                <a:cs typeface="Arial" charset="0"/>
              </a:defRPr>
            </a:lvl5pPr>
            <a:lvl6pPr marL="2514600" indent="-228600" eaLnBrk="0" fontAlgn="base" hangingPunct="0">
              <a:spcBef>
                <a:spcPct val="0"/>
              </a:spcBef>
              <a:spcAft>
                <a:spcPct val="0"/>
              </a:spcAft>
              <a:defRPr sz="4400" i="1" u="sng">
                <a:solidFill>
                  <a:schemeClr val="tx1"/>
                </a:solidFill>
                <a:latin typeface="Times New Roman" pitchFamily="18" charset="0"/>
                <a:cs typeface="Arial" charset="0"/>
              </a:defRPr>
            </a:lvl6pPr>
            <a:lvl7pPr marL="2971800" indent="-228600" eaLnBrk="0" fontAlgn="base" hangingPunct="0">
              <a:spcBef>
                <a:spcPct val="0"/>
              </a:spcBef>
              <a:spcAft>
                <a:spcPct val="0"/>
              </a:spcAft>
              <a:defRPr sz="4400" i="1" u="sng">
                <a:solidFill>
                  <a:schemeClr val="tx1"/>
                </a:solidFill>
                <a:latin typeface="Times New Roman" pitchFamily="18" charset="0"/>
                <a:cs typeface="Arial" charset="0"/>
              </a:defRPr>
            </a:lvl7pPr>
            <a:lvl8pPr marL="3429000" indent="-228600" eaLnBrk="0" fontAlgn="base" hangingPunct="0">
              <a:spcBef>
                <a:spcPct val="0"/>
              </a:spcBef>
              <a:spcAft>
                <a:spcPct val="0"/>
              </a:spcAft>
              <a:defRPr sz="4400" i="1" u="sng">
                <a:solidFill>
                  <a:schemeClr val="tx1"/>
                </a:solidFill>
                <a:latin typeface="Times New Roman" pitchFamily="18" charset="0"/>
                <a:cs typeface="Arial" charset="0"/>
              </a:defRPr>
            </a:lvl8pPr>
            <a:lvl9pPr marL="3886200" indent="-228600" eaLnBrk="0" fontAlgn="base" hangingPunct="0">
              <a:spcBef>
                <a:spcPct val="0"/>
              </a:spcBef>
              <a:spcAft>
                <a:spcPct val="0"/>
              </a:spcAft>
              <a:defRPr sz="4400" i="1" u="sng">
                <a:solidFill>
                  <a:schemeClr val="tx1"/>
                </a:solidFill>
                <a:latin typeface="Times New Roman" pitchFamily="18" charset="0"/>
                <a:cs typeface="Arial" charset="0"/>
              </a:defRPr>
            </a:lvl9pPr>
          </a:lstStyle>
          <a:p>
            <a:r>
              <a:rPr lang="en-US" sz="2400" b="1" i="0" u="none" dirty="0">
                <a:solidFill>
                  <a:srgbClr val="FAFD00"/>
                </a:solidFill>
                <a:latin typeface="Tahoma" panose="020B0604030504040204" pitchFamily="34" charset="0"/>
                <a:ea typeface="Tahoma" panose="020B0604030504040204" pitchFamily="34" charset="0"/>
                <a:cs typeface="Tahoma" panose="020B0604030504040204" pitchFamily="34" charset="0"/>
              </a:rPr>
              <a:t>Maintenance</a:t>
            </a:r>
          </a:p>
        </p:txBody>
      </p:sp>
      <p:sp>
        <p:nvSpPr>
          <p:cNvPr id="25608" name="Text Box 9"/>
          <p:cNvSpPr txBox="1">
            <a:spLocks noChangeArrowheads="1"/>
          </p:cNvSpPr>
          <p:nvPr/>
        </p:nvSpPr>
        <p:spPr bwMode="auto">
          <a:xfrm>
            <a:off x="2209800" y="3962400"/>
            <a:ext cx="1444625"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i="1" u="sng">
                <a:solidFill>
                  <a:schemeClr val="tx1"/>
                </a:solidFill>
                <a:latin typeface="Times New Roman" pitchFamily="18" charset="0"/>
                <a:cs typeface="Arial" charset="0"/>
              </a:defRPr>
            </a:lvl1pPr>
            <a:lvl2pPr marL="742950" indent="-285750">
              <a:defRPr sz="4400" i="1" u="sng">
                <a:solidFill>
                  <a:schemeClr val="tx1"/>
                </a:solidFill>
                <a:latin typeface="Times New Roman" pitchFamily="18" charset="0"/>
                <a:cs typeface="Arial" charset="0"/>
              </a:defRPr>
            </a:lvl2pPr>
            <a:lvl3pPr marL="1143000" indent="-228600">
              <a:defRPr sz="4400" i="1" u="sng">
                <a:solidFill>
                  <a:schemeClr val="tx1"/>
                </a:solidFill>
                <a:latin typeface="Times New Roman" pitchFamily="18" charset="0"/>
                <a:cs typeface="Arial" charset="0"/>
              </a:defRPr>
            </a:lvl3pPr>
            <a:lvl4pPr marL="1600200" indent="-228600">
              <a:defRPr sz="4400" i="1" u="sng">
                <a:solidFill>
                  <a:schemeClr val="tx1"/>
                </a:solidFill>
                <a:latin typeface="Times New Roman" pitchFamily="18" charset="0"/>
                <a:cs typeface="Arial" charset="0"/>
              </a:defRPr>
            </a:lvl4pPr>
            <a:lvl5pPr marL="2057400" indent="-228600">
              <a:defRPr sz="4400" i="1" u="sng">
                <a:solidFill>
                  <a:schemeClr val="tx1"/>
                </a:solidFill>
                <a:latin typeface="Times New Roman" pitchFamily="18" charset="0"/>
                <a:cs typeface="Arial" charset="0"/>
              </a:defRPr>
            </a:lvl5pPr>
            <a:lvl6pPr marL="2514600" indent="-228600" eaLnBrk="0" fontAlgn="base" hangingPunct="0">
              <a:spcBef>
                <a:spcPct val="0"/>
              </a:spcBef>
              <a:spcAft>
                <a:spcPct val="0"/>
              </a:spcAft>
              <a:defRPr sz="4400" i="1" u="sng">
                <a:solidFill>
                  <a:schemeClr val="tx1"/>
                </a:solidFill>
                <a:latin typeface="Times New Roman" pitchFamily="18" charset="0"/>
                <a:cs typeface="Arial" charset="0"/>
              </a:defRPr>
            </a:lvl6pPr>
            <a:lvl7pPr marL="2971800" indent="-228600" eaLnBrk="0" fontAlgn="base" hangingPunct="0">
              <a:spcBef>
                <a:spcPct val="0"/>
              </a:spcBef>
              <a:spcAft>
                <a:spcPct val="0"/>
              </a:spcAft>
              <a:defRPr sz="4400" i="1" u="sng">
                <a:solidFill>
                  <a:schemeClr val="tx1"/>
                </a:solidFill>
                <a:latin typeface="Times New Roman" pitchFamily="18" charset="0"/>
                <a:cs typeface="Arial" charset="0"/>
              </a:defRPr>
            </a:lvl7pPr>
            <a:lvl8pPr marL="3429000" indent="-228600" eaLnBrk="0" fontAlgn="base" hangingPunct="0">
              <a:spcBef>
                <a:spcPct val="0"/>
              </a:spcBef>
              <a:spcAft>
                <a:spcPct val="0"/>
              </a:spcAft>
              <a:defRPr sz="4400" i="1" u="sng">
                <a:solidFill>
                  <a:schemeClr val="tx1"/>
                </a:solidFill>
                <a:latin typeface="Times New Roman" pitchFamily="18" charset="0"/>
                <a:cs typeface="Arial" charset="0"/>
              </a:defRPr>
            </a:lvl8pPr>
            <a:lvl9pPr marL="3886200" indent="-228600" eaLnBrk="0" fontAlgn="base" hangingPunct="0">
              <a:spcBef>
                <a:spcPct val="0"/>
              </a:spcBef>
              <a:spcAft>
                <a:spcPct val="0"/>
              </a:spcAft>
              <a:defRPr sz="4400" i="1" u="sng">
                <a:solidFill>
                  <a:schemeClr val="tx1"/>
                </a:solidFill>
                <a:latin typeface="Times New Roman" pitchFamily="18" charset="0"/>
                <a:cs typeface="Arial" charset="0"/>
              </a:defRPr>
            </a:lvl9pPr>
          </a:lstStyle>
          <a:p>
            <a:r>
              <a:rPr lang="en-US" sz="2400" b="1" i="0" u="none" dirty="0">
                <a:solidFill>
                  <a:srgbClr val="FAFD00"/>
                </a:solidFill>
                <a:latin typeface="Tahoma" panose="020B0604030504040204" pitchFamily="34" charset="0"/>
                <a:ea typeface="Tahoma" panose="020B0604030504040204" pitchFamily="34" charset="0"/>
                <a:cs typeface="Tahoma" panose="020B0604030504040204" pitchFamily="34" charset="0"/>
              </a:rPr>
              <a:t>Relapse</a:t>
            </a:r>
          </a:p>
        </p:txBody>
      </p:sp>
      <p:sp>
        <p:nvSpPr>
          <p:cNvPr id="25609" name="Text Box 10"/>
          <p:cNvSpPr txBox="1">
            <a:spLocks noChangeArrowheads="1"/>
          </p:cNvSpPr>
          <p:nvPr/>
        </p:nvSpPr>
        <p:spPr bwMode="auto">
          <a:xfrm>
            <a:off x="381000" y="5943600"/>
            <a:ext cx="2066591"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i="1" u="sng">
                <a:solidFill>
                  <a:schemeClr val="tx1"/>
                </a:solidFill>
                <a:latin typeface="Times New Roman" pitchFamily="18" charset="0"/>
                <a:cs typeface="Arial" charset="0"/>
              </a:defRPr>
            </a:lvl1pPr>
            <a:lvl2pPr marL="742950" indent="-285750">
              <a:defRPr sz="4400" i="1" u="sng">
                <a:solidFill>
                  <a:schemeClr val="tx1"/>
                </a:solidFill>
                <a:latin typeface="Times New Roman" pitchFamily="18" charset="0"/>
                <a:cs typeface="Arial" charset="0"/>
              </a:defRPr>
            </a:lvl2pPr>
            <a:lvl3pPr marL="1143000" indent="-228600">
              <a:defRPr sz="4400" i="1" u="sng">
                <a:solidFill>
                  <a:schemeClr val="tx1"/>
                </a:solidFill>
                <a:latin typeface="Times New Roman" pitchFamily="18" charset="0"/>
                <a:cs typeface="Arial" charset="0"/>
              </a:defRPr>
            </a:lvl3pPr>
            <a:lvl4pPr marL="1600200" indent="-228600">
              <a:defRPr sz="4400" i="1" u="sng">
                <a:solidFill>
                  <a:schemeClr val="tx1"/>
                </a:solidFill>
                <a:latin typeface="Times New Roman" pitchFamily="18" charset="0"/>
                <a:cs typeface="Arial" charset="0"/>
              </a:defRPr>
            </a:lvl4pPr>
            <a:lvl5pPr marL="2057400" indent="-228600">
              <a:defRPr sz="4400" i="1" u="sng">
                <a:solidFill>
                  <a:schemeClr val="tx1"/>
                </a:solidFill>
                <a:latin typeface="Times New Roman" pitchFamily="18" charset="0"/>
                <a:cs typeface="Arial" charset="0"/>
              </a:defRPr>
            </a:lvl5pPr>
            <a:lvl6pPr marL="2514600" indent="-228600" eaLnBrk="0" fontAlgn="base" hangingPunct="0">
              <a:spcBef>
                <a:spcPct val="0"/>
              </a:spcBef>
              <a:spcAft>
                <a:spcPct val="0"/>
              </a:spcAft>
              <a:defRPr sz="4400" i="1" u="sng">
                <a:solidFill>
                  <a:schemeClr val="tx1"/>
                </a:solidFill>
                <a:latin typeface="Times New Roman" pitchFamily="18" charset="0"/>
                <a:cs typeface="Arial" charset="0"/>
              </a:defRPr>
            </a:lvl6pPr>
            <a:lvl7pPr marL="2971800" indent="-228600" eaLnBrk="0" fontAlgn="base" hangingPunct="0">
              <a:spcBef>
                <a:spcPct val="0"/>
              </a:spcBef>
              <a:spcAft>
                <a:spcPct val="0"/>
              </a:spcAft>
              <a:defRPr sz="4400" i="1" u="sng">
                <a:solidFill>
                  <a:schemeClr val="tx1"/>
                </a:solidFill>
                <a:latin typeface="Times New Roman" pitchFamily="18" charset="0"/>
                <a:cs typeface="Arial" charset="0"/>
              </a:defRPr>
            </a:lvl7pPr>
            <a:lvl8pPr marL="3429000" indent="-228600" eaLnBrk="0" fontAlgn="base" hangingPunct="0">
              <a:spcBef>
                <a:spcPct val="0"/>
              </a:spcBef>
              <a:spcAft>
                <a:spcPct val="0"/>
              </a:spcAft>
              <a:defRPr sz="4400" i="1" u="sng">
                <a:solidFill>
                  <a:schemeClr val="tx1"/>
                </a:solidFill>
                <a:latin typeface="Times New Roman" pitchFamily="18" charset="0"/>
                <a:cs typeface="Arial" charset="0"/>
              </a:defRPr>
            </a:lvl8pPr>
            <a:lvl9pPr marL="3886200" indent="-228600" eaLnBrk="0" fontAlgn="base" hangingPunct="0">
              <a:spcBef>
                <a:spcPct val="0"/>
              </a:spcBef>
              <a:spcAft>
                <a:spcPct val="0"/>
              </a:spcAft>
              <a:defRPr sz="4400" i="1" u="sng">
                <a:solidFill>
                  <a:schemeClr val="tx1"/>
                </a:solidFill>
                <a:latin typeface="Times New Roman" pitchFamily="18" charset="0"/>
                <a:cs typeface="Arial" charset="0"/>
              </a:defRPr>
            </a:lvl9pPr>
          </a:lstStyle>
          <a:p>
            <a:r>
              <a:rPr lang="en-US" sz="2400" b="1" i="0" u="none" dirty="0">
                <a:solidFill>
                  <a:srgbClr val="FF3300"/>
                </a:solidFill>
                <a:latin typeface="Tahoma" panose="020B0604030504040204" pitchFamily="34" charset="0"/>
                <a:ea typeface="Tahoma" panose="020B0604030504040204" pitchFamily="34" charset="0"/>
                <a:cs typeface="Tahoma" panose="020B0604030504040204" pitchFamily="34" charset="0"/>
              </a:rPr>
              <a:t>Termination</a:t>
            </a:r>
          </a:p>
        </p:txBody>
      </p:sp>
      <p:sp>
        <p:nvSpPr>
          <p:cNvPr id="25610" name="AutoShape 11"/>
          <p:cNvSpPr>
            <a:spLocks noChangeArrowheads="1"/>
          </p:cNvSpPr>
          <p:nvPr/>
        </p:nvSpPr>
        <p:spPr bwMode="auto">
          <a:xfrm>
            <a:off x="3352800" y="2057400"/>
            <a:ext cx="976313" cy="485775"/>
          </a:xfrm>
          <a:prstGeom prst="rightArrow">
            <a:avLst>
              <a:gd name="adj1" fmla="val 50000"/>
              <a:gd name="adj2" fmla="val 50245"/>
            </a:avLst>
          </a:prstGeom>
          <a:solidFill>
            <a:srgbClr val="66FF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1" name="Oval 12"/>
          <p:cNvSpPr>
            <a:spLocks noChangeArrowheads="1"/>
          </p:cNvSpPr>
          <p:nvPr/>
        </p:nvSpPr>
        <p:spPr bwMode="auto">
          <a:xfrm>
            <a:off x="4038600" y="2819400"/>
            <a:ext cx="2895600" cy="2743200"/>
          </a:xfrm>
          <a:prstGeom prst="ellipse">
            <a:avLst/>
          </a:prstGeom>
          <a:solidFill>
            <a:schemeClr val="bg1"/>
          </a:solidFill>
          <a:ln w="38100">
            <a:solidFill>
              <a:srgbClr val="FAFD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u="none" dirty="0">
                <a:solidFill>
                  <a:srgbClr val="FAFD00"/>
                </a:solidFill>
                <a:latin typeface="Tahoma" panose="020B0604030504040204" pitchFamily="34" charset="0"/>
                <a:ea typeface="Tahoma" panose="020B0604030504040204" pitchFamily="34" charset="0"/>
                <a:cs typeface="Tahoma" panose="020B0604030504040204" pitchFamily="34" charset="0"/>
              </a:rPr>
              <a:t>Wheel of Change</a:t>
            </a:r>
          </a:p>
        </p:txBody>
      </p:sp>
      <p:sp>
        <p:nvSpPr>
          <p:cNvPr id="25612" name="AutoShape 13"/>
          <p:cNvSpPr>
            <a:spLocks noChangeArrowheads="1"/>
          </p:cNvSpPr>
          <p:nvPr/>
        </p:nvSpPr>
        <p:spPr bwMode="auto">
          <a:xfrm rot="-2115763">
            <a:off x="7467600" y="2209800"/>
            <a:ext cx="485775" cy="976313"/>
          </a:xfrm>
          <a:prstGeom prst="downArrow">
            <a:avLst>
              <a:gd name="adj1" fmla="val 50000"/>
              <a:gd name="adj2" fmla="val 50245"/>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3" name="AutoShape 14"/>
          <p:cNvSpPr>
            <a:spLocks noChangeArrowheads="1"/>
          </p:cNvSpPr>
          <p:nvPr/>
        </p:nvSpPr>
        <p:spPr bwMode="auto">
          <a:xfrm>
            <a:off x="7696200" y="3962400"/>
            <a:ext cx="485775" cy="976313"/>
          </a:xfrm>
          <a:prstGeom prst="downArrow">
            <a:avLst>
              <a:gd name="adj1" fmla="val 50000"/>
              <a:gd name="adj2" fmla="val 50245"/>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4" name="AutoShape 15"/>
          <p:cNvSpPr>
            <a:spLocks noChangeArrowheads="1"/>
          </p:cNvSpPr>
          <p:nvPr/>
        </p:nvSpPr>
        <p:spPr bwMode="auto">
          <a:xfrm>
            <a:off x="2895600" y="5943600"/>
            <a:ext cx="976313" cy="485775"/>
          </a:xfrm>
          <a:prstGeom prst="leftArrow">
            <a:avLst>
              <a:gd name="adj1" fmla="val 50000"/>
              <a:gd name="adj2" fmla="val 50245"/>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5" name="AutoShape 16"/>
          <p:cNvSpPr>
            <a:spLocks noChangeArrowheads="1"/>
          </p:cNvSpPr>
          <p:nvPr/>
        </p:nvSpPr>
        <p:spPr bwMode="auto">
          <a:xfrm rot="3223995">
            <a:off x="3336131" y="5045869"/>
            <a:ext cx="976313" cy="485775"/>
          </a:xfrm>
          <a:prstGeom prst="leftArrow">
            <a:avLst>
              <a:gd name="adj1" fmla="val 50000"/>
              <a:gd name="adj2" fmla="val 50245"/>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6" name="AutoShape 17"/>
          <p:cNvSpPr>
            <a:spLocks noChangeArrowheads="1"/>
          </p:cNvSpPr>
          <p:nvPr/>
        </p:nvSpPr>
        <p:spPr bwMode="auto">
          <a:xfrm rot="2350884">
            <a:off x="3581400" y="2743200"/>
            <a:ext cx="485775" cy="976313"/>
          </a:xfrm>
          <a:prstGeom prst="upArrow">
            <a:avLst>
              <a:gd name="adj1" fmla="val 50000"/>
              <a:gd name="adj2" fmla="val 50245"/>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7" name="AutoShape 18"/>
          <p:cNvSpPr>
            <a:spLocks noChangeArrowheads="1"/>
          </p:cNvSpPr>
          <p:nvPr/>
        </p:nvSpPr>
        <p:spPr bwMode="auto">
          <a:xfrm rot="-1680650">
            <a:off x="6629400" y="5715000"/>
            <a:ext cx="976313" cy="485775"/>
          </a:xfrm>
          <a:prstGeom prst="leftArrow">
            <a:avLst>
              <a:gd name="adj1" fmla="val 50000"/>
              <a:gd name="adj2" fmla="val 50245"/>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847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FRAMES</a:t>
            </a:r>
            <a:endParaRPr lang="en-US" dirty="0"/>
          </a:p>
        </p:txBody>
      </p:sp>
      <p:sp>
        <p:nvSpPr>
          <p:cNvPr id="4" name="Text Placeholder 3"/>
          <p:cNvSpPr>
            <a:spLocks noGrp="1"/>
          </p:cNvSpPr>
          <p:nvPr>
            <p:ph type="body" sz="half" idx="2"/>
          </p:nvPr>
        </p:nvSpPr>
        <p:spPr>
          <a:xfrm>
            <a:off x="3657600" y="1981200"/>
            <a:ext cx="5105400" cy="4495800"/>
          </a:xfrm>
        </p:spPr>
        <p:txBody>
          <a:bodyPr>
            <a:normAutofit fontScale="70000" lnSpcReduction="20000"/>
          </a:bodyPr>
          <a:lstStyle/>
          <a:p>
            <a:r>
              <a:rPr lang="en-US" b="1" dirty="0" smtClean="0">
                <a:solidFill>
                  <a:srgbClr val="FFFF00"/>
                </a:solidFill>
              </a:rPr>
              <a:t>Feedback</a:t>
            </a:r>
            <a:r>
              <a:rPr lang="en-US" dirty="0" smtClean="0"/>
              <a:t> is given to the individual about personal risk or impairment.</a:t>
            </a:r>
          </a:p>
          <a:p>
            <a:r>
              <a:rPr lang="en-US" b="1" dirty="0" smtClean="0">
                <a:solidFill>
                  <a:srgbClr val="FFFF00"/>
                </a:solidFill>
              </a:rPr>
              <a:t>Responsibility</a:t>
            </a:r>
            <a:r>
              <a:rPr lang="en-US" dirty="0" smtClean="0"/>
              <a:t> for change is placed on the patient.</a:t>
            </a:r>
          </a:p>
          <a:p>
            <a:r>
              <a:rPr lang="en-US" b="1" dirty="0" smtClean="0">
                <a:solidFill>
                  <a:srgbClr val="FFFF00"/>
                </a:solidFill>
              </a:rPr>
              <a:t>Advice</a:t>
            </a:r>
            <a:r>
              <a:rPr lang="en-US" dirty="0" smtClean="0"/>
              <a:t> to change is given by the provider.</a:t>
            </a:r>
          </a:p>
          <a:p>
            <a:r>
              <a:rPr lang="en-US" b="1" dirty="0" smtClean="0">
                <a:solidFill>
                  <a:srgbClr val="FFFF00"/>
                </a:solidFill>
              </a:rPr>
              <a:t>Menu </a:t>
            </a:r>
            <a:r>
              <a:rPr lang="en-US" dirty="0" smtClean="0"/>
              <a:t>of options is offered for behavioral change, supports, and/or treatment options.</a:t>
            </a:r>
          </a:p>
          <a:p>
            <a:r>
              <a:rPr lang="en-US" b="1" dirty="0" smtClean="0">
                <a:solidFill>
                  <a:srgbClr val="FFFF00"/>
                </a:solidFill>
              </a:rPr>
              <a:t>Empathic style </a:t>
            </a:r>
            <a:r>
              <a:rPr lang="en-US" dirty="0" smtClean="0"/>
              <a:t>is used in counseling.</a:t>
            </a:r>
          </a:p>
          <a:p>
            <a:r>
              <a:rPr lang="en-US" b="1" dirty="0" smtClean="0">
                <a:solidFill>
                  <a:srgbClr val="FFFF00"/>
                </a:solidFill>
              </a:rPr>
              <a:t>Self-efficacy </a:t>
            </a:r>
            <a:r>
              <a:rPr lang="en-US" dirty="0" smtClean="0"/>
              <a:t>or optimistic empowerment is engendered in the patient. </a:t>
            </a:r>
          </a:p>
          <a:p>
            <a:pPr marL="0" indent="0">
              <a:buNone/>
            </a:pPr>
            <a:endParaRPr lang="en-US" dirty="0"/>
          </a:p>
        </p:txBody>
      </p:sp>
      <p:pic>
        <p:nvPicPr>
          <p:cNvPr id="2048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16200000">
            <a:off x="144247" y="2979956"/>
            <a:ext cx="4114800" cy="211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812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t>
            </a:r>
            <a:r>
              <a:rPr lang="en-US" dirty="0" smtClean="0"/>
              <a:t>ow many sessions?</a:t>
            </a:r>
            <a:endParaRPr lang="en-US" dirty="0"/>
          </a:p>
        </p:txBody>
      </p:sp>
      <p:sp>
        <p:nvSpPr>
          <p:cNvPr id="3" name="Text Placeholder 2"/>
          <p:cNvSpPr>
            <a:spLocks noGrp="1"/>
          </p:cNvSpPr>
          <p:nvPr>
            <p:ph type="body" sz="half" idx="1"/>
          </p:nvPr>
        </p:nvSpPr>
        <p:spPr>
          <a:xfrm>
            <a:off x="1066800" y="1981200"/>
            <a:ext cx="5486400" cy="4876800"/>
          </a:xfrm>
        </p:spPr>
        <p:txBody>
          <a:bodyPr>
            <a:normAutofit fontScale="40000" lnSpcReduction="20000"/>
          </a:bodyPr>
          <a:lstStyle/>
          <a:p>
            <a:r>
              <a:rPr lang="en-US" sz="3800" dirty="0" smtClean="0"/>
              <a:t>The </a:t>
            </a:r>
            <a:r>
              <a:rPr lang="en-US" sz="3800" b="1" dirty="0" smtClean="0">
                <a:solidFill>
                  <a:srgbClr val="FFFF00"/>
                </a:solidFill>
              </a:rPr>
              <a:t>number of sessions </a:t>
            </a:r>
            <a:r>
              <a:rPr lang="en-US" sz="3800" dirty="0" smtClean="0"/>
              <a:t>for screening and brief intervention </a:t>
            </a:r>
            <a:r>
              <a:rPr lang="en-US" sz="3800" b="1" dirty="0" smtClean="0">
                <a:solidFill>
                  <a:srgbClr val="FFFF00"/>
                </a:solidFill>
              </a:rPr>
              <a:t>may vary </a:t>
            </a:r>
            <a:r>
              <a:rPr lang="en-US" sz="3800" dirty="0" smtClean="0"/>
              <a:t>based on several factors</a:t>
            </a:r>
          </a:p>
          <a:p>
            <a:pPr lvl="1"/>
            <a:r>
              <a:rPr lang="en-US" sz="3800" dirty="0"/>
              <a:t>P</a:t>
            </a:r>
            <a:r>
              <a:rPr lang="en-US" sz="3800" dirty="0" smtClean="0"/>
              <a:t>atient’s level of </a:t>
            </a:r>
            <a:r>
              <a:rPr lang="en-US" sz="3800" b="1" dirty="0" smtClean="0">
                <a:solidFill>
                  <a:srgbClr val="FFFF00"/>
                </a:solidFill>
              </a:rPr>
              <a:t>risk or severity </a:t>
            </a:r>
            <a:r>
              <a:rPr lang="en-US" sz="3800" dirty="0" smtClean="0"/>
              <a:t>related to substance use</a:t>
            </a:r>
          </a:p>
          <a:p>
            <a:pPr lvl="1"/>
            <a:r>
              <a:rPr lang="en-US" sz="3800" dirty="0" smtClean="0"/>
              <a:t>Current </a:t>
            </a:r>
            <a:r>
              <a:rPr lang="en-US" sz="3800" b="1" dirty="0" smtClean="0">
                <a:solidFill>
                  <a:srgbClr val="FFFF00"/>
                </a:solidFill>
              </a:rPr>
              <a:t>medical conditions </a:t>
            </a:r>
            <a:r>
              <a:rPr lang="en-US" sz="3800" dirty="0" smtClean="0"/>
              <a:t>and/or other </a:t>
            </a:r>
            <a:r>
              <a:rPr lang="en-US" sz="3800" b="1" dirty="0" smtClean="0">
                <a:solidFill>
                  <a:srgbClr val="FFFF00"/>
                </a:solidFill>
              </a:rPr>
              <a:t>complicating</a:t>
            </a:r>
            <a:r>
              <a:rPr lang="en-US" sz="3800" dirty="0" smtClean="0"/>
              <a:t> </a:t>
            </a:r>
            <a:r>
              <a:rPr lang="en-US" sz="3800" b="1" dirty="0" smtClean="0">
                <a:solidFill>
                  <a:srgbClr val="FFFF00"/>
                </a:solidFill>
              </a:rPr>
              <a:t>factors</a:t>
            </a:r>
          </a:p>
          <a:p>
            <a:pPr lvl="1"/>
            <a:r>
              <a:rPr lang="en-US" sz="3800" dirty="0" smtClean="0"/>
              <a:t>His or her </a:t>
            </a:r>
            <a:r>
              <a:rPr lang="en-US" sz="3800" b="1" dirty="0" smtClean="0">
                <a:solidFill>
                  <a:srgbClr val="FFFF00"/>
                </a:solidFill>
              </a:rPr>
              <a:t>response to screening and </a:t>
            </a:r>
            <a:r>
              <a:rPr lang="en-US" sz="3800" dirty="0" smtClean="0"/>
              <a:t>brief </a:t>
            </a:r>
            <a:r>
              <a:rPr lang="en-US" sz="3800" b="1" dirty="0" smtClean="0">
                <a:solidFill>
                  <a:srgbClr val="FFFF00"/>
                </a:solidFill>
              </a:rPr>
              <a:t>intervention</a:t>
            </a:r>
          </a:p>
          <a:p>
            <a:pPr marL="457200" lvl="1" indent="0">
              <a:buNone/>
            </a:pPr>
            <a:endParaRPr lang="en-US" sz="3800" dirty="0" smtClean="0"/>
          </a:p>
          <a:p>
            <a:r>
              <a:rPr lang="en-US" sz="3800" dirty="0" smtClean="0"/>
              <a:t>“</a:t>
            </a:r>
            <a:r>
              <a:rPr lang="en-US" sz="3800" b="1" dirty="0" smtClean="0">
                <a:solidFill>
                  <a:srgbClr val="FFFF00"/>
                </a:solidFill>
              </a:rPr>
              <a:t>Medicare covers annual </a:t>
            </a:r>
            <a:r>
              <a:rPr lang="en-US" sz="3800" dirty="0" smtClean="0"/>
              <a:t>alcohol misuse </a:t>
            </a:r>
            <a:r>
              <a:rPr lang="en-US" sz="3800" b="1" dirty="0" smtClean="0">
                <a:solidFill>
                  <a:srgbClr val="FFFF00"/>
                </a:solidFill>
              </a:rPr>
              <a:t>screening and</a:t>
            </a:r>
            <a:r>
              <a:rPr lang="en-US" sz="3800" dirty="0" smtClean="0"/>
              <a:t>, for those who screen positive, up to </a:t>
            </a:r>
            <a:r>
              <a:rPr lang="en-US" sz="3800" b="1" dirty="0" smtClean="0">
                <a:solidFill>
                  <a:srgbClr val="FFFF00"/>
                </a:solidFill>
              </a:rPr>
              <a:t>4</a:t>
            </a:r>
            <a:r>
              <a:rPr lang="en-US" sz="3800" dirty="0" smtClean="0"/>
              <a:t> brief face-to-face behavioral </a:t>
            </a:r>
            <a:r>
              <a:rPr lang="en-US" sz="3800" b="1" dirty="0" smtClean="0">
                <a:solidFill>
                  <a:srgbClr val="FFFF00"/>
                </a:solidFill>
              </a:rPr>
              <a:t>interventions in a 12-month period</a:t>
            </a:r>
            <a:r>
              <a:rPr lang="en-US" sz="3800" dirty="0" smtClean="0"/>
              <a:t>…for Medicare beneficiaries, including pregnant women.”  </a:t>
            </a:r>
          </a:p>
          <a:p>
            <a:pPr marL="0" indent="0">
              <a:buNone/>
            </a:pPr>
            <a:endParaRPr lang="en-US" sz="3800" dirty="0" smtClean="0"/>
          </a:p>
          <a:p>
            <a:r>
              <a:rPr lang="en-US" sz="3800" b="1" dirty="0" smtClean="0">
                <a:solidFill>
                  <a:srgbClr val="FFFF00"/>
                </a:solidFill>
              </a:rPr>
              <a:t>Some SBIRT models describe brief treatment as an intermediate step</a:t>
            </a:r>
            <a:r>
              <a:rPr lang="en-US" sz="3800" dirty="0" smtClean="0"/>
              <a:t> between brief intervention and referral to treatment.  This may involve more intensive counseling sessions, delivered by clinicians with additional qualifications or experience in counseling, addictions medicine, addictions nursing, or other addictions specialist.  The </a:t>
            </a:r>
            <a:r>
              <a:rPr lang="en-US" sz="3800" b="1" dirty="0" smtClean="0">
                <a:solidFill>
                  <a:srgbClr val="FFFF00"/>
                </a:solidFill>
              </a:rPr>
              <a:t>level of intervention should match</a:t>
            </a:r>
            <a:r>
              <a:rPr lang="en-US" sz="3800" dirty="0" smtClean="0"/>
              <a:t> the potential </a:t>
            </a:r>
            <a:r>
              <a:rPr lang="en-US" sz="3800" b="1" dirty="0" smtClean="0">
                <a:solidFill>
                  <a:srgbClr val="FFFF00"/>
                </a:solidFill>
              </a:rPr>
              <a:t>risk or severity of use (Figure 2).</a:t>
            </a:r>
          </a:p>
          <a:p>
            <a:pPr lvl="1"/>
            <a:endParaRPr lang="en-US" dirty="0" smtClean="0"/>
          </a:p>
        </p:txBody>
      </p:sp>
      <p:pic>
        <p:nvPicPr>
          <p:cNvPr id="2150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58000" y="1981199"/>
            <a:ext cx="1914525" cy="441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699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53" y="0"/>
            <a:ext cx="9182297" cy="685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56659" y="5791200"/>
            <a:ext cx="7501541" cy="307777"/>
          </a:xfrm>
          <a:prstGeom prst="rect">
            <a:avLst/>
          </a:prstGeom>
          <a:noFill/>
        </p:spPr>
        <p:txBody>
          <a:bodyPr wrap="none" rtlCol="0">
            <a:spAutoFit/>
          </a:bodyPr>
          <a:lstStyle/>
          <a:p>
            <a:r>
              <a:rPr lang="en-US" sz="1400" i="0" u="none" dirty="0" smtClean="0">
                <a:latin typeface="+mn-lt"/>
              </a:rPr>
              <a:t>From Strobbe, S. (2013). Addressing substance use in primary care. </a:t>
            </a:r>
            <a:r>
              <a:rPr lang="en-US" sz="1400" u="none" dirty="0" smtClean="0">
                <a:latin typeface="+mn-lt"/>
              </a:rPr>
              <a:t>Nurse Practitioner, 38</a:t>
            </a:r>
            <a:r>
              <a:rPr lang="en-US" sz="1400" i="0" u="none" dirty="0" smtClean="0">
                <a:latin typeface="+mn-lt"/>
              </a:rPr>
              <a:t>(10), 45-54.</a:t>
            </a:r>
            <a:r>
              <a:rPr lang="en-US" sz="1400" u="none" dirty="0" smtClean="0">
                <a:latin typeface="+mn-lt"/>
              </a:rPr>
              <a:t> </a:t>
            </a:r>
            <a:endParaRPr lang="en-US" sz="1400" i="0" u="none" dirty="0">
              <a:latin typeface="+mn-lt"/>
            </a:endParaRPr>
          </a:p>
        </p:txBody>
      </p:sp>
      <p:sp>
        <p:nvSpPr>
          <p:cNvPr id="4" name="TextBox 3"/>
          <p:cNvSpPr txBox="1"/>
          <p:nvPr/>
        </p:nvSpPr>
        <p:spPr>
          <a:xfrm>
            <a:off x="956659" y="533400"/>
            <a:ext cx="916533" cy="338554"/>
          </a:xfrm>
          <a:prstGeom prst="rect">
            <a:avLst/>
          </a:prstGeom>
          <a:noFill/>
        </p:spPr>
        <p:txBody>
          <a:bodyPr wrap="none" rtlCol="0">
            <a:spAutoFit/>
          </a:bodyPr>
          <a:lstStyle/>
          <a:p>
            <a:r>
              <a:rPr lang="en-US" sz="1600" b="1" i="0" u="none" dirty="0" smtClean="0">
                <a:latin typeface="+mj-lt"/>
              </a:rPr>
              <a:t>Figure 2.</a:t>
            </a:r>
            <a:endParaRPr lang="en-US" sz="1600" b="1" i="0" u="none" dirty="0">
              <a:latin typeface="+mj-lt"/>
            </a:endParaRPr>
          </a:p>
        </p:txBody>
      </p:sp>
    </p:spTree>
    <p:extLst>
      <p:ext uri="{BB962C8B-B14F-4D97-AF65-F5344CB8AC3E}">
        <p14:creationId xmlns:p14="http://schemas.microsoft.com/office/powerpoint/2010/main" val="1988948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58342784"/>
              </p:ext>
            </p:extLst>
          </p:nvPr>
        </p:nvGraphicFramePr>
        <p:xfrm>
          <a:off x="0" y="1"/>
          <a:ext cx="9143999" cy="6934198"/>
        </p:xfrm>
        <a:graphic>
          <a:graphicData uri="http://schemas.openxmlformats.org/drawingml/2006/table">
            <a:tbl>
              <a:tblPr firstRow="1" bandRow="1">
                <a:tableStyleId>{5C22544A-7EE6-4342-B048-85BDC9FD1C3A}</a:tableStyleId>
              </a:tblPr>
              <a:tblGrid>
                <a:gridCol w="2171699"/>
                <a:gridCol w="6972300"/>
              </a:tblGrid>
              <a:tr h="770466">
                <a:tc gridSpan="2">
                  <a:txBody>
                    <a:bodyPr/>
                    <a:lstStyle/>
                    <a:p>
                      <a:r>
                        <a:rPr lang="en-US" dirty="0" smtClean="0"/>
                        <a:t>Table 1</a:t>
                      </a:r>
                    </a:p>
                    <a:p>
                      <a:r>
                        <a:rPr lang="en-US" dirty="0" smtClean="0"/>
                        <a:t>The 5 As of behavioral counseling</a:t>
                      </a:r>
                      <a:endParaRPr lang="en-US" dirty="0"/>
                    </a:p>
                  </a:txBody>
                  <a:tcPr/>
                </a:tc>
                <a:tc hMerge="1">
                  <a:txBody>
                    <a:bodyPr/>
                    <a:lstStyle/>
                    <a:p>
                      <a:endParaRPr lang="en-US" dirty="0"/>
                    </a:p>
                  </a:txBody>
                  <a:tcPr/>
                </a:tc>
              </a:tr>
              <a:tr h="770466">
                <a:tc>
                  <a:txBody>
                    <a:bodyPr/>
                    <a:lstStyle/>
                    <a:p>
                      <a:r>
                        <a:rPr lang="en-US" b="1" dirty="0" smtClean="0"/>
                        <a:t>Assess</a:t>
                      </a:r>
                      <a:endParaRPr lang="en-US" b="1" dirty="0"/>
                    </a:p>
                  </a:txBody>
                  <a:tcPr/>
                </a:tc>
                <a:tc>
                  <a:txBody>
                    <a:bodyPr/>
                    <a:lstStyle/>
                    <a:p>
                      <a:r>
                        <a:rPr lang="en-US" dirty="0" smtClean="0"/>
                        <a:t>Ask about/assess</a:t>
                      </a:r>
                      <a:r>
                        <a:rPr lang="en-US" baseline="0" dirty="0" smtClean="0"/>
                        <a:t> behavioral risk(s) and factors affecting choice of behavior change goals/methods </a:t>
                      </a:r>
                      <a:endParaRPr lang="en-US" dirty="0"/>
                    </a:p>
                  </a:txBody>
                  <a:tcPr/>
                </a:tc>
              </a:tr>
              <a:tr h="1100666">
                <a:tc>
                  <a:txBody>
                    <a:bodyPr/>
                    <a:lstStyle/>
                    <a:p>
                      <a:r>
                        <a:rPr lang="en-US" b="1" dirty="0" smtClean="0"/>
                        <a:t>Advise</a:t>
                      </a:r>
                      <a:endParaRPr lang="en-US" b="1" dirty="0"/>
                    </a:p>
                  </a:txBody>
                  <a:tcPr/>
                </a:tc>
                <a:tc>
                  <a:txBody>
                    <a:bodyPr/>
                    <a:lstStyle/>
                    <a:p>
                      <a:r>
                        <a:rPr lang="en-US" dirty="0" smtClean="0"/>
                        <a:t>Give clear,</a:t>
                      </a:r>
                      <a:r>
                        <a:rPr lang="en-US" baseline="0" dirty="0" smtClean="0"/>
                        <a:t> specific, and personalized behavior-change advise, including information about personal health harms and benefits</a:t>
                      </a:r>
                      <a:endParaRPr lang="en-US" dirty="0"/>
                    </a:p>
                  </a:txBody>
                  <a:tcPr/>
                </a:tc>
              </a:tr>
              <a:tr h="1100666">
                <a:tc>
                  <a:txBody>
                    <a:bodyPr/>
                    <a:lstStyle/>
                    <a:p>
                      <a:r>
                        <a:rPr lang="en-US" b="1" dirty="0" smtClean="0"/>
                        <a:t>Agree</a:t>
                      </a:r>
                      <a:endParaRPr lang="en-US" b="1" dirty="0"/>
                    </a:p>
                  </a:txBody>
                  <a:tcPr/>
                </a:tc>
                <a:tc>
                  <a:txBody>
                    <a:bodyPr/>
                    <a:lstStyle/>
                    <a:p>
                      <a:r>
                        <a:rPr lang="en-US" dirty="0" smtClean="0"/>
                        <a:t>Collaboratively select appropriate treatment goals and methods based on the patient’s interest in and willingness to change</a:t>
                      </a:r>
                      <a:r>
                        <a:rPr lang="en-US" baseline="0" dirty="0" smtClean="0"/>
                        <a:t> behavior</a:t>
                      </a:r>
                      <a:endParaRPr lang="en-US" dirty="0"/>
                    </a:p>
                  </a:txBody>
                  <a:tcPr/>
                </a:tc>
              </a:tr>
              <a:tr h="1761067">
                <a:tc>
                  <a:txBody>
                    <a:bodyPr/>
                    <a:lstStyle/>
                    <a:p>
                      <a:r>
                        <a:rPr lang="en-US" b="1" dirty="0" smtClean="0"/>
                        <a:t>Assist</a:t>
                      </a:r>
                      <a:endParaRPr lang="en-US" b="1" dirty="0"/>
                    </a:p>
                  </a:txBody>
                  <a:tcPr/>
                </a:tc>
                <a:tc>
                  <a:txBody>
                    <a:bodyPr/>
                    <a:lstStyle/>
                    <a:p>
                      <a:r>
                        <a:rPr lang="en-US" dirty="0" smtClean="0"/>
                        <a:t>Using behavior-change</a:t>
                      </a:r>
                      <a:r>
                        <a:rPr lang="en-US" baseline="0" dirty="0" smtClean="0"/>
                        <a:t> techniques (self-help and/or counseling), aid the patient in achieving agreed-upon goals by acquiring the skills, confidence, and social/environmental supports for behavior change, supplemented with adjunctive medical treatments when appropriate</a:t>
                      </a:r>
                      <a:endParaRPr lang="en-US" dirty="0"/>
                    </a:p>
                  </a:txBody>
                  <a:tcPr/>
                </a:tc>
              </a:tr>
              <a:tr h="1430867">
                <a:tc>
                  <a:txBody>
                    <a:bodyPr/>
                    <a:lstStyle/>
                    <a:p>
                      <a:r>
                        <a:rPr lang="en-US" b="1" dirty="0" smtClean="0"/>
                        <a:t>Arrange</a:t>
                      </a:r>
                      <a:endParaRPr lang="en-US" b="1" dirty="0"/>
                    </a:p>
                  </a:txBody>
                  <a:tcPr/>
                </a:tc>
                <a:tc>
                  <a:txBody>
                    <a:bodyPr/>
                    <a:lstStyle/>
                    <a:p>
                      <a:r>
                        <a:rPr lang="en-US" dirty="0" smtClean="0"/>
                        <a:t>Schedule follow-up contacts (in person or by telephone) to provide ongoing</a:t>
                      </a:r>
                      <a:r>
                        <a:rPr lang="en-US" baseline="0" dirty="0" smtClean="0"/>
                        <a:t> assistance/support and to adjust the treatment plan as needed, including referral to more intensive or specialized treatment</a:t>
                      </a:r>
                      <a:endParaRPr lang="en-US" dirty="0"/>
                    </a:p>
                  </a:txBody>
                  <a:tcPr/>
                </a:tc>
              </a:tr>
            </a:tbl>
          </a:graphicData>
        </a:graphic>
      </p:graphicFrame>
    </p:spTree>
    <p:extLst>
      <p:ext uri="{BB962C8B-B14F-4D97-AF65-F5344CB8AC3E}">
        <p14:creationId xmlns:p14="http://schemas.microsoft.com/office/powerpoint/2010/main" val="1950814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eferral to treatment</a:t>
            </a:r>
            <a:endParaRPr lang="en-US" dirty="0"/>
          </a:p>
        </p:txBody>
      </p:sp>
      <p:sp>
        <p:nvSpPr>
          <p:cNvPr id="4" name="Text Placeholder 3"/>
          <p:cNvSpPr>
            <a:spLocks noGrp="1"/>
          </p:cNvSpPr>
          <p:nvPr>
            <p:ph type="body" sz="half" idx="2"/>
          </p:nvPr>
        </p:nvSpPr>
        <p:spPr>
          <a:xfrm>
            <a:off x="4191000" y="1638300"/>
            <a:ext cx="4572000" cy="5257800"/>
          </a:xfrm>
        </p:spPr>
        <p:txBody>
          <a:bodyPr>
            <a:normAutofit fontScale="47500" lnSpcReduction="20000"/>
          </a:bodyPr>
          <a:lstStyle/>
          <a:p>
            <a:r>
              <a:rPr lang="en-US" b="1" dirty="0" smtClean="0">
                <a:solidFill>
                  <a:srgbClr val="FFFF00"/>
                </a:solidFill>
              </a:rPr>
              <a:t>Patients needing more </a:t>
            </a:r>
            <a:r>
              <a:rPr lang="en-US" dirty="0" smtClean="0"/>
              <a:t>help than brief interventions are </a:t>
            </a:r>
            <a:r>
              <a:rPr lang="en-US" b="1" dirty="0" smtClean="0">
                <a:solidFill>
                  <a:srgbClr val="FFFF00"/>
                </a:solidFill>
              </a:rPr>
              <a:t>referred to specialty treatment.</a:t>
            </a:r>
          </a:p>
          <a:p>
            <a:pPr marL="0" indent="0">
              <a:buNone/>
            </a:pPr>
            <a:endParaRPr lang="en-US" sz="1700" dirty="0" smtClean="0"/>
          </a:p>
          <a:p>
            <a:r>
              <a:rPr lang="en-US" dirty="0" smtClean="0"/>
              <a:t>In preparation for this eventuality, primary care </a:t>
            </a:r>
            <a:r>
              <a:rPr lang="en-US" b="1" dirty="0" smtClean="0">
                <a:solidFill>
                  <a:srgbClr val="FFFF00"/>
                </a:solidFill>
              </a:rPr>
              <a:t>clinicians encouraged to</a:t>
            </a:r>
            <a:r>
              <a:rPr lang="en-US" dirty="0" smtClean="0"/>
              <a:t> identify, </a:t>
            </a:r>
            <a:r>
              <a:rPr lang="en-US" b="1" dirty="0" smtClean="0">
                <a:solidFill>
                  <a:srgbClr val="FFFF00"/>
                </a:solidFill>
              </a:rPr>
              <a:t>establish</a:t>
            </a:r>
            <a:r>
              <a:rPr lang="en-US" dirty="0" smtClean="0"/>
              <a:t>, and maintain </a:t>
            </a:r>
            <a:r>
              <a:rPr lang="en-US" b="1" dirty="0" smtClean="0">
                <a:solidFill>
                  <a:srgbClr val="FFFF00"/>
                </a:solidFill>
              </a:rPr>
              <a:t>collaborative relationships </a:t>
            </a:r>
            <a:r>
              <a:rPr lang="en-US" dirty="0" smtClean="0"/>
              <a:t>with clinicians and facilities that provide addictions treatment.  </a:t>
            </a:r>
          </a:p>
          <a:p>
            <a:pPr marL="0" indent="0">
              <a:buNone/>
            </a:pPr>
            <a:endParaRPr lang="en-US" sz="1700" dirty="0" smtClean="0"/>
          </a:p>
          <a:p>
            <a:r>
              <a:rPr lang="en-US" b="1" dirty="0" smtClean="0">
                <a:solidFill>
                  <a:srgbClr val="FFFF00"/>
                </a:solidFill>
              </a:rPr>
              <a:t>SAMHSA</a:t>
            </a:r>
            <a:r>
              <a:rPr lang="en-US" dirty="0" smtClean="0"/>
              <a:t> Substance Abuse Treatment Locator lists all </a:t>
            </a:r>
            <a:r>
              <a:rPr lang="en-US" b="1" dirty="0" smtClean="0">
                <a:solidFill>
                  <a:srgbClr val="FFFF00"/>
                </a:solidFill>
              </a:rPr>
              <a:t>state-licensed treatment facilities </a:t>
            </a:r>
            <a:r>
              <a:rPr lang="en-US" dirty="0" smtClean="0"/>
              <a:t>throughout the United States </a:t>
            </a:r>
            <a:r>
              <a:rPr lang="en-US" b="1" dirty="0" smtClean="0">
                <a:solidFill>
                  <a:srgbClr val="FFFF00"/>
                </a:solidFill>
                <a:hlinkClick r:id="rId2"/>
              </a:rPr>
              <a:t>www.findtreatment.samhsa.gov</a:t>
            </a:r>
            <a:endParaRPr lang="en-US" b="1" dirty="0" smtClean="0">
              <a:solidFill>
                <a:srgbClr val="FFFF00"/>
              </a:solidFill>
            </a:endParaRPr>
          </a:p>
          <a:p>
            <a:pPr marL="0" indent="0">
              <a:buNone/>
            </a:pPr>
            <a:endParaRPr lang="en-US" sz="1700" dirty="0" smtClean="0"/>
          </a:p>
          <a:p>
            <a:r>
              <a:rPr lang="en-US" dirty="0" smtClean="0"/>
              <a:t>Because most treatment for substance use disorders occurs on an outpatient basis, the </a:t>
            </a:r>
            <a:r>
              <a:rPr lang="en-US" b="1" dirty="0" smtClean="0">
                <a:solidFill>
                  <a:srgbClr val="FFFF00"/>
                </a:solidFill>
              </a:rPr>
              <a:t>primary care clinician will likely continue to provide routine medical care</a:t>
            </a:r>
            <a:r>
              <a:rPr lang="en-US" dirty="0" smtClean="0"/>
              <a:t> while the patient participates in treatment, and after discharge. </a:t>
            </a:r>
          </a:p>
          <a:p>
            <a:pPr marL="0" indent="0">
              <a:buNone/>
            </a:pPr>
            <a:endParaRPr lang="en-US" sz="1700" dirty="0" smtClean="0"/>
          </a:p>
          <a:p>
            <a:r>
              <a:rPr lang="en-US" dirty="0" smtClean="0"/>
              <a:t>This provides a </a:t>
            </a:r>
            <a:r>
              <a:rPr lang="en-US" b="1" dirty="0" smtClean="0">
                <a:solidFill>
                  <a:srgbClr val="FFFF00"/>
                </a:solidFill>
              </a:rPr>
              <a:t>unique opportunity to create </a:t>
            </a:r>
            <a:r>
              <a:rPr lang="en-US" dirty="0" smtClean="0"/>
              <a:t>a </a:t>
            </a:r>
            <a:r>
              <a:rPr lang="en-US" b="1" dirty="0" smtClean="0">
                <a:solidFill>
                  <a:srgbClr val="FFFF00"/>
                </a:solidFill>
              </a:rPr>
              <a:t>culture of collaboration </a:t>
            </a:r>
            <a:r>
              <a:rPr lang="en-US" dirty="0" smtClean="0"/>
              <a:t>between primary care clinicians and addictions treatment services, and to provide true continuity of care. </a:t>
            </a:r>
          </a:p>
        </p:txBody>
      </p:sp>
      <p:pic>
        <p:nvPicPr>
          <p:cNvPr id="2355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43000" y="1981200"/>
            <a:ext cx="2738213"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253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a:t>
            </a:r>
            <a:r>
              <a:rPr lang="en-US" sz="4000" dirty="0" smtClean="0"/>
              <a:t>ther considerations:</a:t>
            </a:r>
            <a:br>
              <a:rPr lang="en-US" sz="4000" dirty="0" smtClean="0"/>
            </a:br>
            <a:r>
              <a:rPr lang="en-US" sz="4000" dirty="0" smtClean="0"/>
              <a:t>mutual help groups</a:t>
            </a:r>
            <a:endParaRPr lang="en-US" sz="4000" dirty="0"/>
          </a:p>
        </p:txBody>
      </p:sp>
      <p:sp>
        <p:nvSpPr>
          <p:cNvPr id="4" name="Text Placeholder 3"/>
          <p:cNvSpPr>
            <a:spLocks noGrp="1"/>
          </p:cNvSpPr>
          <p:nvPr>
            <p:ph type="body" sz="half" idx="2"/>
          </p:nvPr>
        </p:nvSpPr>
        <p:spPr>
          <a:xfrm>
            <a:off x="4038600" y="1981200"/>
            <a:ext cx="4876800" cy="4495800"/>
          </a:xfrm>
        </p:spPr>
        <p:txBody>
          <a:bodyPr>
            <a:normAutofit fontScale="55000" lnSpcReduction="20000"/>
          </a:bodyPr>
          <a:lstStyle/>
          <a:p>
            <a:r>
              <a:rPr lang="en-US" dirty="0" smtClean="0"/>
              <a:t>An </a:t>
            </a:r>
            <a:r>
              <a:rPr lang="en-US" b="1" dirty="0" smtClean="0">
                <a:solidFill>
                  <a:srgbClr val="FFFF00"/>
                </a:solidFill>
              </a:rPr>
              <a:t>essential part of treatment and recovery</a:t>
            </a:r>
            <a:r>
              <a:rPr lang="en-US" dirty="0" smtClean="0"/>
              <a:t> for many individuals with substance use disorders.</a:t>
            </a:r>
          </a:p>
          <a:p>
            <a:pPr marL="0" indent="0">
              <a:buNone/>
            </a:pPr>
            <a:endParaRPr lang="en-US" sz="1300" dirty="0" smtClean="0"/>
          </a:p>
          <a:p>
            <a:r>
              <a:rPr lang="en-US" dirty="0" smtClean="0"/>
              <a:t>Alcoholics Anonymous (</a:t>
            </a:r>
            <a:r>
              <a:rPr lang="en-US" dirty="0" smtClean="0">
                <a:hlinkClick r:id="rId2"/>
              </a:rPr>
              <a:t>www.aa.org</a:t>
            </a:r>
            <a:r>
              <a:rPr lang="en-US" dirty="0" smtClean="0"/>
              <a:t>)</a:t>
            </a:r>
          </a:p>
          <a:p>
            <a:r>
              <a:rPr lang="en-US" dirty="0" smtClean="0"/>
              <a:t>Women For Sobriety (</a:t>
            </a:r>
            <a:r>
              <a:rPr lang="en-US" dirty="0" smtClean="0">
                <a:hlinkClick r:id="rId3"/>
              </a:rPr>
              <a:t>www.womenforsobriety.org</a:t>
            </a:r>
            <a:r>
              <a:rPr lang="en-US" dirty="0" smtClean="0"/>
              <a:t>)</a:t>
            </a:r>
          </a:p>
          <a:p>
            <a:r>
              <a:rPr lang="en-US" dirty="0" smtClean="0"/>
              <a:t>Narcotics Anonymous (</a:t>
            </a:r>
            <a:r>
              <a:rPr lang="en-US" dirty="0" smtClean="0">
                <a:hlinkClick r:id="rId4"/>
              </a:rPr>
              <a:t>www.na.org</a:t>
            </a:r>
            <a:r>
              <a:rPr lang="en-US" dirty="0" smtClean="0"/>
              <a:t>)</a:t>
            </a:r>
          </a:p>
          <a:p>
            <a:r>
              <a:rPr lang="en-US" dirty="0" smtClean="0"/>
              <a:t>SMART Recovery (</a:t>
            </a:r>
            <a:r>
              <a:rPr lang="en-US" dirty="0" smtClean="0">
                <a:hlinkClick r:id="rId5"/>
              </a:rPr>
              <a:t>www.smartrecovery.org</a:t>
            </a:r>
            <a:r>
              <a:rPr lang="en-US" dirty="0" smtClean="0"/>
              <a:t>)</a:t>
            </a:r>
          </a:p>
          <a:p>
            <a:r>
              <a:rPr lang="en-US" dirty="0" smtClean="0"/>
              <a:t>Al-Anon and </a:t>
            </a:r>
            <a:r>
              <a:rPr lang="en-US" dirty="0" err="1" smtClean="0"/>
              <a:t>Alateen</a:t>
            </a:r>
            <a:endParaRPr lang="en-US" dirty="0"/>
          </a:p>
          <a:p>
            <a:pPr marL="0" indent="0">
              <a:buNone/>
            </a:pPr>
            <a:r>
              <a:rPr lang="en-US" dirty="0" smtClean="0"/>
              <a:t>    (</a:t>
            </a:r>
            <a:r>
              <a:rPr lang="en-US" dirty="0" smtClean="0">
                <a:hlinkClick r:id="rId6"/>
              </a:rPr>
              <a:t>www.al-anon.alateen.org</a:t>
            </a:r>
            <a:r>
              <a:rPr lang="en-US" dirty="0" smtClean="0"/>
              <a:t>)</a:t>
            </a:r>
          </a:p>
          <a:p>
            <a:r>
              <a:rPr lang="en-US" dirty="0" smtClean="0"/>
              <a:t>Nar-Anon (</a:t>
            </a:r>
            <a:r>
              <a:rPr lang="en-US" dirty="0" smtClean="0">
                <a:hlinkClick r:id="rId7"/>
              </a:rPr>
              <a:t>www.nar-anon.org</a:t>
            </a:r>
            <a:r>
              <a:rPr lang="en-US" dirty="0" smtClean="0"/>
              <a:t>)</a:t>
            </a:r>
          </a:p>
          <a:p>
            <a:pPr marL="0" indent="0">
              <a:buNone/>
            </a:pPr>
            <a:endParaRPr lang="en-US" sz="1300" dirty="0" smtClean="0"/>
          </a:p>
          <a:p>
            <a:pPr marL="0" indent="0">
              <a:buNone/>
            </a:pPr>
            <a:r>
              <a:rPr lang="en-US" b="1" dirty="0" smtClean="0">
                <a:solidFill>
                  <a:srgbClr val="FFFF00"/>
                </a:solidFill>
              </a:rPr>
              <a:t>Health care professionals are encouraged to familiarize themselves </a:t>
            </a:r>
            <a:r>
              <a:rPr lang="en-US" dirty="0" smtClean="0"/>
              <a:t>with these potentially life-saving societies by </a:t>
            </a:r>
            <a:r>
              <a:rPr lang="en-US" b="1" dirty="0" smtClean="0">
                <a:solidFill>
                  <a:srgbClr val="FFFF00"/>
                </a:solidFill>
              </a:rPr>
              <a:t>attending</a:t>
            </a:r>
            <a:r>
              <a:rPr lang="en-US" dirty="0" smtClean="0"/>
              <a:t> one or more </a:t>
            </a:r>
            <a:r>
              <a:rPr lang="en-US" b="1" dirty="0" smtClean="0">
                <a:solidFill>
                  <a:srgbClr val="FFFF00"/>
                </a:solidFill>
              </a:rPr>
              <a:t>open meetings</a:t>
            </a:r>
            <a:r>
              <a:rPr lang="en-US" dirty="0" smtClean="0"/>
              <a:t>, i.e., meetings open to the general public.</a:t>
            </a:r>
          </a:p>
          <a:p>
            <a:endParaRPr lang="en-US" dirty="0"/>
          </a:p>
        </p:txBody>
      </p:sp>
      <p:pic>
        <p:nvPicPr>
          <p:cNvPr id="24578" name="Picture 2"/>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427884" y="2186956"/>
            <a:ext cx="896091" cy="134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2565" y="2209800"/>
            <a:ext cx="22860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810000"/>
            <a:ext cx="914400" cy="877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2565" y="5327860"/>
            <a:ext cx="2284096" cy="49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3"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1140" y="3200400"/>
            <a:ext cx="225552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4"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9220" y="4991100"/>
            <a:ext cx="846179" cy="846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279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medications for addictions</a:t>
            </a:r>
            <a:endParaRPr lang="en-US" dirty="0"/>
          </a:p>
        </p:txBody>
      </p:sp>
      <p:sp>
        <p:nvSpPr>
          <p:cNvPr id="4" name="Content Placeholder 3"/>
          <p:cNvSpPr>
            <a:spLocks noGrp="1"/>
          </p:cNvSpPr>
          <p:nvPr>
            <p:ph sz="half" idx="2"/>
          </p:nvPr>
        </p:nvSpPr>
        <p:spPr>
          <a:xfrm>
            <a:off x="5029200" y="1524000"/>
            <a:ext cx="4000500" cy="5181600"/>
          </a:xfrm>
        </p:spPr>
        <p:txBody>
          <a:bodyPr>
            <a:normAutofit fontScale="55000" lnSpcReduction="20000"/>
          </a:bodyPr>
          <a:lstStyle/>
          <a:p>
            <a:pPr>
              <a:defRPr/>
            </a:pPr>
            <a:r>
              <a:rPr lang="en-US" b="1" dirty="0" smtClean="0">
                <a:solidFill>
                  <a:srgbClr val="FFFF00"/>
                </a:solidFill>
              </a:rPr>
              <a:t>Tobacco</a:t>
            </a:r>
          </a:p>
          <a:p>
            <a:pPr lvl="1">
              <a:defRPr/>
            </a:pPr>
            <a:r>
              <a:rPr lang="en-US" dirty="0" smtClean="0"/>
              <a:t>Nicotine replacement therapy</a:t>
            </a:r>
          </a:p>
          <a:p>
            <a:pPr lvl="2">
              <a:defRPr/>
            </a:pPr>
            <a:r>
              <a:rPr lang="en-US" dirty="0" smtClean="0"/>
              <a:t>Nicotine gum</a:t>
            </a:r>
          </a:p>
          <a:p>
            <a:pPr lvl="2">
              <a:defRPr/>
            </a:pPr>
            <a:r>
              <a:rPr lang="en-US" dirty="0" smtClean="0"/>
              <a:t>Nicotine lozenges</a:t>
            </a:r>
          </a:p>
          <a:p>
            <a:pPr lvl="2">
              <a:defRPr/>
            </a:pPr>
            <a:r>
              <a:rPr lang="en-US" dirty="0" smtClean="0"/>
              <a:t>Nicotine nasal spray</a:t>
            </a:r>
          </a:p>
          <a:p>
            <a:pPr lvl="2">
              <a:defRPr/>
            </a:pPr>
            <a:r>
              <a:rPr lang="en-US" dirty="0" smtClean="0"/>
              <a:t>Nicotine transdermal patches</a:t>
            </a:r>
          </a:p>
          <a:p>
            <a:pPr lvl="2">
              <a:defRPr/>
            </a:pPr>
            <a:r>
              <a:rPr lang="en-US" dirty="0" smtClean="0"/>
              <a:t>Nicotine inhalers</a:t>
            </a:r>
          </a:p>
          <a:p>
            <a:pPr lvl="1">
              <a:defRPr/>
            </a:pPr>
            <a:r>
              <a:rPr lang="en-US" dirty="0" smtClean="0"/>
              <a:t>Medications</a:t>
            </a:r>
          </a:p>
          <a:p>
            <a:pPr lvl="2">
              <a:defRPr/>
            </a:pPr>
            <a:r>
              <a:rPr lang="en-US" dirty="0" smtClean="0"/>
              <a:t>Bupropion (</a:t>
            </a:r>
            <a:r>
              <a:rPr lang="en-US" dirty="0" err="1" smtClean="0"/>
              <a:t>Zyban</a:t>
            </a:r>
            <a:r>
              <a:rPr lang="en-US" dirty="0" smtClean="0"/>
              <a:t>)</a:t>
            </a:r>
          </a:p>
          <a:p>
            <a:pPr lvl="2">
              <a:defRPr/>
            </a:pPr>
            <a:r>
              <a:rPr lang="en-US" dirty="0" err="1" smtClean="0"/>
              <a:t>Varenicline</a:t>
            </a:r>
            <a:r>
              <a:rPr lang="en-US" dirty="0" smtClean="0"/>
              <a:t> (Chantix)</a:t>
            </a:r>
          </a:p>
          <a:p>
            <a:pPr>
              <a:defRPr/>
            </a:pPr>
            <a:r>
              <a:rPr lang="en-US" b="1" dirty="0" smtClean="0">
                <a:solidFill>
                  <a:srgbClr val="FFFF00"/>
                </a:solidFill>
              </a:rPr>
              <a:t>Alcohol</a:t>
            </a:r>
          </a:p>
          <a:p>
            <a:pPr lvl="1">
              <a:defRPr/>
            </a:pPr>
            <a:r>
              <a:rPr lang="en-US" dirty="0" err="1" smtClean="0"/>
              <a:t>Acamprosate</a:t>
            </a:r>
            <a:r>
              <a:rPr lang="en-US" dirty="0" smtClean="0"/>
              <a:t> (</a:t>
            </a:r>
            <a:r>
              <a:rPr lang="en-US" dirty="0" err="1" smtClean="0"/>
              <a:t>Campral</a:t>
            </a:r>
            <a:r>
              <a:rPr lang="en-US" dirty="0" smtClean="0"/>
              <a:t>)</a:t>
            </a:r>
          </a:p>
          <a:p>
            <a:pPr lvl="1">
              <a:defRPr/>
            </a:pPr>
            <a:r>
              <a:rPr lang="en-US" dirty="0" err="1" smtClean="0"/>
              <a:t>Disulfiram</a:t>
            </a:r>
            <a:r>
              <a:rPr lang="en-US" dirty="0" smtClean="0"/>
              <a:t> (Antabuse)</a:t>
            </a:r>
          </a:p>
          <a:p>
            <a:pPr lvl="1">
              <a:defRPr/>
            </a:pPr>
            <a:r>
              <a:rPr lang="en-US" dirty="0" smtClean="0"/>
              <a:t>Naltrexone  </a:t>
            </a:r>
          </a:p>
          <a:p>
            <a:pPr lvl="2">
              <a:defRPr/>
            </a:pPr>
            <a:r>
              <a:rPr lang="en-US" dirty="0" smtClean="0"/>
              <a:t>Oral (</a:t>
            </a:r>
            <a:r>
              <a:rPr lang="en-US" dirty="0" err="1" smtClean="0"/>
              <a:t>ReVia</a:t>
            </a:r>
            <a:r>
              <a:rPr lang="en-US" dirty="0" smtClean="0"/>
              <a:t>)</a:t>
            </a:r>
          </a:p>
          <a:p>
            <a:pPr lvl="2">
              <a:defRPr/>
            </a:pPr>
            <a:r>
              <a:rPr lang="en-US" dirty="0" smtClean="0"/>
              <a:t>Injectable (</a:t>
            </a:r>
            <a:r>
              <a:rPr lang="en-US" dirty="0" err="1" smtClean="0"/>
              <a:t>Vivitrol</a:t>
            </a:r>
            <a:r>
              <a:rPr lang="en-US" dirty="0" smtClean="0"/>
              <a:t>)</a:t>
            </a:r>
          </a:p>
          <a:p>
            <a:pPr>
              <a:defRPr/>
            </a:pPr>
            <a:r>
              <a:rPr lang="en-US" b="1" dirty="0" smtClean="0">
                <a:solidFill>
                  <a:srgbClr val="FFFF00"/>
                </a:solidFill>
              </a:rPr>
              <a:t>Opioids</a:t>
            </a:r>
          </a:p>
          <a:p>
            <a:pPr lvl="1">
              <a:defRPr/>
            </a:pPr>
            <a:r>
              <a:rPr lang="en-US" dirty="0" smtClean="0"/>
              <a:t>Antagonist therapy</a:t>
            </a:r>
          </a:p>
          <a:p>
            <a:pPr lvl="2">
              <a:defRPr/>
            </a:pPr>
            <a:r>
              <a:rPr lang="en-US" dirty="0" smtClean="0"/>
              <a:t>Naltrexone</a:t>
            </a:r>
          </a:p>
          <a:p>
            <a:pPr lvl="3">
              <a:defRPr/>
            </a:pPr>
            <a:r>
              <a:rPr lang="en-US" dirty="0" smtClean="0"/>
              <a:t>Oral (</a:t>
            </a:r>
            <a:r>
              <a:rPr lang="en-US" dirty="0" err="1" smtClean="0"/>
              <a:t>ReVia</a:t>
            </a:r>
            <a:r>
              <a:rPr lang="en-US" dirty="0" smtClean="0"/>
              <a:t>)</a:t>
            </a:r>
          </a:p>
          <a:p>
            <a:pPr lvl="3">
              <a:defRPr/>
            </a:pPr>
            <a:r>
              <a:rPr lang="en-US" dirty="0" smtClean="0"/>
              <a:t>Injectable (</a:t>
            </a:r>
            <a:r>
              <a:rPr lang="en-US" dirty="0" err="1" smtClean="0"/>
              <a:t>Vivitrol</a:t>
            </a:r>
            <a:r>
              <a:rPr lang="en-US" dirty="0" smtClean="0"/>
              <a:t>)</a:t>
            </a:r>
          </a:p>
          <a:p>
            <a:pPr lvl="1">
              <a:defRPr/>
            </a:pPr>
            <a:r>
              <a:rPr lang="en-US" dirty="0" smtClean="0"/>
              <a:t>Replacement/maintenance therapy</a:t>
            </a:r>
          </a:p>
          <a:p>
            <a:pPr lvl="2">
              <a:defRPr/>
            </a:pPr>
            <a:r>
              <a:rPr lang="en-US" dirty="0" smtClean="0"/>
              <a:t>Buprenorphine (</a:t>
            </a:r>
            <a:r>
              <a:rPr lang="en-US" dirty="0" err="1" smtClean="0"/>
              <a:t>Suboxone</a:t>
            </a:r>
            <a:r>
              <a:rPr lang="en-US" dirty="0" smtClean="0"/>
              <a:t>, </a:t>
            </a:r>
            <a:r>
              <a:rPr lang="en-US" dirty="0" err="1" smtClean="0"/>
              <a:t>Subutex</a:t>
            </a:r>
            <a:r>
              <a:rPr lang="en-US" dirty="0" smtClean="0"/>
              <a:t>)</a:t>
            </a:r>
          </a:p>
          <a:p>
            <a:pPr lvl="2">
              <a:defRPr/>
            </a:pPr>
            <a:r>
              <a:rPr lang="en-US" dirty="0"/>
              <a:t>M</a:t>
            </a:r>
            <a:r>
              <a:rPr lang="en-US" dirty="0" smtClean="0"/>
              <a:t>ethadone</a:t>
            </a:r>
          </a:p>
        </p:txBody>
      </p:sp>
      <p:pic>
        <p:nvPicPr>
          <p:cNvPr id="634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57400"/>
            <a:ext cx="1728788" cy="2522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422775"/>
            <a:ext cx="1728788" cy="2111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724400"/>
            <a:ext cx="1889125" cy="17573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925" y="2057400"/>
            <a:ext cx="1897063" cy="2222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898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other medications</a:t>
            </a:r>
            <a:endParaRPr lang="en-US" dirty="0"/>
          </a:p>
        </p:txBody>
      </p:sp>
      <p:sp>
        <p:nvSpPr>
          <p:cNvPr id="4" name="Text Placeholder 3"/>
          <p:cNvSpPr>
            <a:spLocks noGrp="1"/>
          </p:cNvSpPr>
          <p:nvPr>
            <p:ph type="body" sz="half" idx="2"/>
          </p:nvPr>
        </p:nvSpPr>
        <p:spPr>
          <a:xfrm>
            <a:off x="4648200" y="1981200"/>
            <a:ext cx="4114800" cy="4495800"/>
          </a:xfrm>
        </p:spPr>
        <p:txBody>
          <a:bodyPr>
            <a:normAutofit fontScale="47500" lnSpcReduction="20000"/>
          </a:bodyPr>
          <a:lstStyle/>
          <a:p>
            <a:pPr>
              <a:defRPr/>
            </a:pPr>
            <a:r>
              <a:rPr lang="en-US" b="1" dirty="0" smtClean="0">
                <a:solidFill>
                  <a:srgbClr val="FFFF00"/>
                </a:solidFill>
              </a:rPr>
              <a:t>Avoid</a:t>
            </a:r>
            <a:r>
              <a:rPr lang="en-US" dirty="0" smtClean="0"/>
              <a:t> the use of agents that might place patients at </a:t>
            </a:r>
            <a:r>
              <a:rPr lang="en-US" b="1" dirty="0" smtClean="0">
                <a:solidFill>
                  <a:srgbClr val="FFFF00"/>
                </a:solidFill>
              </a:rPr>
              <a:t>increased risk for misuse or relapse</a:t>
            </a:r>
            <a:r>
              <a:rPr lang="en-US" dirty="0" smtClean="0"/>
              <a:t>, particularly benzodiazepines or opioid medications.</a:t>
            </a:r>
          </a:p>
          <a:p>
            <a:pPr marL="0" indent="0">
              <a:buNone/>
              <a:defRPr/>
            </a:pPr>
            <a:endParaRPr lang="en-US" sz="1700" dirty="0" smtClean="0"/>
          </a:p>
          <a:p>
            <a:pPr>
              <a:defRPr/>
            </a:pPr>
            <a:r>
              <a:rPr lang="en-US" dirty="0" smtClean="0"/>
              <a:t>For specific procedures that require these agents, review associated risks with the patient</a:t>
            </a:r>
          </a:p>
          <a:p>
            <a:pPr marL="0" indent="0">
              <a:buNone/>
              <a:defRPr/>
            </a:pPr>
            <a:endParaRPr lang="en-US" sz="1700" dirty="0" smtClean="0"/>
          </a:p>
          <a:p>
            <a:pPr>
              <a:defRPr/>
            </a:pPr>
            <a:r>
              <a:rPr lang="en-US" b="1" dirty="0" smtClean="0">
                <a:solidFill>
                  <a:srgbClr val="FFFF00"/>
                </a:solidFill>
              </a:rPr>
              <a:t>If </a:t>
            </a:r>
            <a:r>
              <a:rPr lang="en-US" dirty="0" smtClean="0"/>
              <a:t>concern regarding the possibility of </a:t>
            </a:r>
            <a:r>
              <a:rPr lang="en-US" dirty="0" smtClean="0">
                <a:solidFill>
                  <a:srgbClr val="FFFF00"/>
                </a:solidFill>
              </a:rPr>
              <a:t>multiple </a:t>
            </a:r>
            <a:r>
              <a:rPr lang="en-US" b="1" dirty="0" smtClean="0">
                <a:solidFill>
                  <a:srgbClr val="FFFF00"/>
                </a:solidFill>
              </a:rPr>
              <a:t>prescribers, or “doctor shopping,” </a:t>
            </a:r>
            <a:r>
              <a:rPr lang="en-US" dirty="0" smtClean="0"/>
              <a:t>the</a:t>
            </a:r>
            <a:r>
              <a:rPr lang="en-US" b="1" dirty="0" smtClean="0">
                <a:solidFill>
                  <a:srgbClr val="FFFF00"/>
                </a:solidFill>
              </a:rPr>
              <a:t> check</a:t>
            </a:r>
            <a:r>
              <a:rPr lang="en-US" dirty="0" smtClean="0"/>
              <a:t> your state’s </a:t>
            </a:r>
            <a:r>
              <a:rPr lang="en-US" b="1" dirty="0" smtClean="0">
                <a:solidFill>
                  <a:srgbClr val="FFFF00"/>
                </a:solidFill>
              </a:rPr>
              <a:t>prescription drug monitoring program </a:t>
            </a:r>
            <a:r>
              <a:rPr lang="en-US" dirty="0" smtClean="0"/>
              <a:t>(PDMPs).</a:t>
            </a:r>
          </a:p>
          <a:p>
            <a:pPr marL="0" indent="0">
              <a:buNone/>
              <a:defRPr/>
            </a:pPr>
            <a:endParaRPr lang="en-US" sz="1700" dirty="0" smtClean="0"/>
          </a:p>
          <a:p>
            <a:pPr>
              <a:defRPr/>
            </a:pPr>
            <a:r>
              <a:rPr lang="en-US" dirty="0" smtClean="0"/>
              <a:t>More information can be found through accessing the </a:t>
            </a:r>
            <a:r>
              <a:rPr lang="en-US" b="1" dirty="0" smtClean="0">
                <a:solidFill>
                  <a:srgbClr val="FFFF00"/>
                </a:solidFill>
              </a:rPr>
              <a:t>web site </a:t>
            </a:r>
            <a:r>
              <a:rPr lang="en-US" dirty="0" smtClean="0"/>
              <a:t>of the </a:t>
            </a:r>
            <a:r>
              <a:rPr lang="en-US" b="1" dirty="0" smtClean="0">
                <a:solidFill>
                  <a:srgbClr val="FFFF00"/>
                </a:solidFill>
              </a:rPr>
              <a:t>US Department of Justice Drug Enforcement Administration’s Office of Diversion Control</a:t>
            </a:r>
          </a:p>
          <a:p>
            <a:pPr marL="0" indent="0">
              <a:buNone/>
              <a:defRPr/>
            </a:pPr>
            <a:r>
              <a:rPr lang="en-US" dirty="0" smtClean="0"/>
              <a:t> (</a:t>
            </a:r>
            <a:r>
              <a:rPr lang="en-US" dirty="0" smtClean="0">
                <a:hlinkClick r:id="rId2"/>
              </a:rPr>
              <a:t>http://www.deadiversion.usdoj.gov/faq/rx_monitor.htm</a:t>
            </a:r>
            <a:r>
              <a:rPr lang="en-US" dirty="0" smtClean="0"/>
              <a:t>)</a:t>
            </a:r>
          </a:p>
          <a:p>
            <a:pPr marL="0" indent="0">
              <a:buNone/>
              <a:defRPr/>
            </a:pPr>
            <a:endParaRPr lang="en-US" dirty="0" smtClean="0"/>
          </a:p>
          <a:p>
            <a:pPr>
              <a:defRPr/>
            </a:pPr>
            <a:endParaRPr lang="en-US" dirty="0" smtClean="0"/>
          </a:p>
          <a:p>
            <a:pPr>
              <a:defRPr/>
            </a:pPr>
            <a:endParaRPr lang="en-US" dirty="0" smtClean="0"/>
          </a:p>
          <a:p>
            <a:pPr marL="0" indent="0">
              <a:buFont typeface="Wingdings" pitchFamily="2" charset="2"/>
              <a:buNone/>
              <a:defRPr/>
            </a:pPr>
            <a:endParaRPr lang="en-US" dirty="0"/>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2971800" cy="3984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342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t>
            </a:r>
            <a:r>
              <a:rPr lang="en-US" dirty="0" smtClean="0"/>
              <a:t>ain management</a:t>
            </a:r>
            <a:endParaRPr lang="en-US" dirty="0"/>
          </a:p>
        </p:txBody>
      </p:sp>
      <p:sp>
        <p:nvSpPr>
          <p:cNvPr id="4" name="Text Placeholder 3"/>
          <p:cNvSpPr>
            <a:spLocks noGrp="1"/>
          </p:cNvSpPr>
          <p:nvPr>
            <p:ph type="body" sz="half" idx="2"/>
          </p:nvPr>
        </p:nvSpPr>
        <p:spPr>
          <a:xfrm>
            <a:off x="3810000" y="1981200"/>
            <a:ext cx="4953000" cy="4953000"/>
          </a:xfrm>
        </p:spPr>
        <p:txBody>
          <a:bodyPr>
            <a:normAutofit fontScale="47500" lnSpcReduction="20000"/>
          </a:bodyPr>
          <a:lstStyle/>
          <a:p>
            <a:pPr>
              <a:defRPr/>
            </a:pPr>
            <a:r>
              <a:rPr lang="en-US" dirty="0" smtClean="0"/>
              <a:t>In </a:t>
            </a:r>
            <a:r>
              <a:rPr lang="en-US" b="1" dirty="0" smtClean="0">
                <a:solidFill>
                  <a:srgbClr val="FFFF00"/>
                </a:solidFill>
              </a:rPr>
              <a:t>2012</a:t>
            </a:r>
            <a:r>
              <a:rPr lang="en-US" dirty="0" smtClean="0"/>
              <a:t>, the National Institute on Drug Abuse (</a:t>
            </a:r>
            <a:r>
              <a:rPr lang="en-US" b="1" dirty="0" smtClean="0">
                <a:solidFill>
                  <a:srgbClr val="FFFF00"/>
                </a:solidFill>
              </a:rPr>
              <a:t>NIDA</a:t>
            </a:r>
            <a:r>
              <a:rPr lang="en-US" dirty="0" smtClean="0"/>
              <a:t>) and the Office of National Drug Control Policy (</a:t>
            </a:r>
            <a:r>
              <a:rPr lang="en-US" b="1" dirty="0" smtClean="0">
                <a:solidFill>
                  <a:srgbClr val="FFFF00"/>
                </a:solidFill>
              </a:rPr>
              <a:t>ONDCP</a:t>
            </a:r>
            <a:r>
              <a:rPr lang="en-US" dirty="0" smtClean="0"/>
              <a:t>) </a:t>
            </a:r>
            <a:r>
              <a:rPr lang="en-US" b="1" dirty="0" smtClean="0">
                <a:solidFill>
                  <a:srgbClr val="FFFF00"/>
                </a:solidFill>
              </a:rPr>
              <a:t>launched</a:t>
            </a:r>
            <a:r>
              <a:rPr lang="en-US" dirty="0" smtClean="0"/>
              <a:t> a new </a:t>
            </a:r>
            <a:r>
              <a:rPr lang="en-US" b="1" dirty="0" smtClean="0">
                <a:solidFill>
                  <a:srgbClr val="FFFF00"/>
                </a:solidFill>
              </a:rPr>
              <a:t>online tool to provide training</a:t>
            </a:r>
            <a:r>
              <a:rPr lang="en-US" dirty="0" smtClean="0"/>
              <a:t> to health care professionals </a:t>
            </a:r>
            <a:r>
              <a:rPr lang="en-US" b="1" dirty="0" smtClean="0">
                <a:solidFill>
                  <a:srgbClr val="FFFF00"/>
                </a:solidFill>
              </a:rPr>
              <a:t>on</a:t>
            </a:r>
            <a:r>
              <a:rPr lang="en-US" dirty="0" smtClean="0"/>
              <a:t> proper </a:t>
            </a:r>
            <a:r>
              <a:rPr lang="en-US" b="1" dirty="0" smtClean="0">
                <a:solidFill>
                  <a:srgbClr val="FFFF00"/>
                </a:solidFill>
              </a:rPr>
              <a:t>prescribing and patient management </a:t>
            </a:r>
            <a:r>
              <a:rPr lang="en-US" dirty="0" smtClean="0"/>
              <a:t>practices</a:t>
            </a:r>
            <a:r>
              <a:rPr lang="en-US" dirty="0" smtClean="0">
                <a:solidFill>
                  <a:srgbClr val="FFFF00"/>
                </a:solidFill>
              </a:rPr>
              <a:t> </a:t>
            </a:r>
            <a:r>
              <a:rPr lang="en-US" b="1" dirty="0" smtClean="0">
                <a:solidFill>
                  <a:srgbClr val="FFFF00"/>
                </a:solidFill>
              </a:rPr>
              <a:t>for</a:t>
            </a:r>
            <a:r>
              <a:rPr lang="en-US" dirty="0" smtClean="0"/>
              <a:t> patients receiving </a:t>
            </a:r>
            <a:r>
              <a:rPr lang="en-US" b="1" dirty="0" smtClean="0">
                <a:solidFill>
                  <a:srgbClr val="FFFF00"/>
                </a:solidFill>
              </a:rPr>
              <a:t>opioid analgesics.</a:t>
            </a:r>
          </a:p>
          <a:p>
            <a:pPr>
              <a:defRPr/>
            </a:pPr>
            <a:endParaRPr lang="en-US" sz="1700" dirty="0" smtClean="0"/>
          </a:p>
          <a:p>
            <a:pPr>
              <a:defRPr/>
            </a:pPr>
            <a:r>
              <a:rPr lang="en-US" dirty="0" smtClean="0"/>
              <a:t>Continuing Medical Education/Continuing Education (</a:t>
            </a:r>
            <a:r>
              <a:rPr lang="en-US" b="1" dirty="0" smtClean="0">
                <a:solidFill>
                  <a:srgbClr val="FFFF00"/>
                </a:solidFill>
              </a:rPr>
              <a:t>CME/CE</a:t>
            </a:r>
            <a:r>
              <a:rPr lang="en-US" dirty="0" smtClean="0"/>
              <a:t>) </a:t>
            </a:r>
            <a:r>
              <a:rPr lang="en-US" b="1" dirty="0" smtClean="0">
                <a:solidFill>
                  <a:srgbClr val="FFFF00"/>
                </a:solidFill>
              </a:rPr>
              <a:t>credits</a:t>
            </a:r>
            <a:r>
              <a:rPr lang="en-US" dirty="0" smtClean="0"/>
              <a:t> are </a:t>
            </a:r>
            <a:r>
              <a:rPr lang="en-US" b="1" dirty="0" smtClean="0">
                <a:solidFill>
                  <a:srgbClr val="FFFF00"/>
                </a:solidFill>
              </a:rPr>
              <a:t>available</a:t>
            </a:r>
            <a:r>
              <a:rPr lang="en-US" dirty="0" smtClean="0"/>
              <a:t> when accessed through Medscape.</a:t>
            </a:r>
          </a:p>
          <a:p>
            <a:pPr lvl="1">
              <a:defRPr/>
            </a:pPr>
            <a:r>
              <a:rPr lang="en-US" dirty="0" smtClean="0"/>
              <a:t>Safe Prescribing for Pain CME/CE</a:t>
            </a:r>
          </a:p>
          <a:p>
            <a:pPr lvl="1">
              <a:defRPr/>
            </a:pPr>
            <a:r>
              <a:rPr lang="en-US" dirty="0" smtClean="0"/>
              <a:t>Managing Pain Patients Who Abuse Prescription Drugs</a:t>
            </a:r>
          </a:p>
          <a:p>
            <a:pPr marL="0" indent="0">
              <a:buFont typeface="Wingdings" pitchFamily="2" charset="2"/>
              <a:buNone/>
              <a:defRPr/>
            </a:pPr>
            <a:endParaRPr lang="en-US" sz="1700" dirty="0"/>
          </a:p>
          <a:p>
            <a:pPr>
              <a:defRPr/>
            </a:pPr>
            <a:r>
              <a:rPr lang="en-US" dirty="0" smtClean="0"/>
              <a:t>Oliver, Coggins, Compton, Hagan, Matteliano, Stanton, St. Marie, </a:t>
            </a:r>
            <a:r>
              <a:rPr lang="en-US" b="1" dirty="0" smtClean="0"/>
              <a:t>Strobbe</a:t>
            </a:r>
            <a:r>
              <a:rPr lang="en-US" dirty="0" smtClean="0"/>
              <a:t> &amp; Turner (2012). American Society for Pain Management Nursing position </a:t>
            </a:r>
            <a:r>
              <a:rPr lang="en-US" dirty="0"/>
              <a:t>s</a:t>
            </a:r>
            <a:r>
              <a:rPr lang="en-US" dirty="0" smtClean="0"/>
              <a:t>tatement: </a:t>
            </a:r>
            <a:r>
              <a:rPr lang="en-US" b="1" dirty="0" smtClean="0">
                <a:solidFill>
                  <a:srgbClr val="FFFF00"/>
                </a:solidFill>
              </a:rPr>
              <a:t>Pain management in patients with substance use disorders. </a:t>
            </a:r>
            <a:r>
              <a:rPr lang="en-US" i="1" dirty="0" smtClean="0"/>
              <a:t>Pain Management Nursing, 13 </a:t>
            </a:r>
            <a:r>
              <a:rPr lang="en-US" dirty="0" smtClean="0"/>
              <a:t>(3), 169-183</a:t>
            </a:r>
            <a:endParaRPr lang="en-US" sz="1700" dirty="0" smtClean="0"/>
          </a:p>
          <a:p>
            <a:pPr lvl="1">
              <a:defRPr/>
            </a:pPr>
            <a:r>
              <a:rPr lang="en-US" dirty="0" smtClean="0"/>
              <a:t>Provides </a:t>
            </a:r>
            <a:r>
              <a:rPr lang="en-US" b="1" dirty="0" smtClean="0">
                <a:solidFill>
                  <a:srgbClr val="FFFF00"/>
                </a:solidFill>
              </a:rPr>
              <a:t>universal precautions </a:t>
            </a:r>
            <a:r>
              <a:rPr lang="en-US" dirty="0" smtClean="0"/>
              <a:t>and </a:t>
            </a:r>
            <a:r>
              <a:rPr lang="en-US" b="1" dirty="0" smtClean="0">
                <a:solidFill>
                  <a:srgbClr val="FFFF00"/>
                </a:solidFill>
              </a:rPr>
              <a:t>clinical recommendations</a:t>
            </a:r>
            <a:r>
              <a:rPr lang="en-US" dirty="0" smtClean="0"/>
              <a:t> for patients with low, moderate and high risk of substance use. </a:t>
            </a:r>
          </a:p>
          <a:p>
            <a:pPr lvl="1">
              <a:defRPr/>
            </a:pPr>
            <a:r>
              <a:rPr lang="en-US" b="1" dirty="0" smtClean="0">
                <a:solidFill>
                  <a:srgbClr val="FFFF00"/>
                </a:solidFill>
              </a:rPr>
              <a:t>Ethical tenets </a:t>
            </a:r>
            <a:r>
              <a:rPr lang="en-US" dirty="0" smtClean="0"/>
              <a:t>discussed, and </a:t>
            </a:r>
            <a:r>
              <a:rPr lang="en-US" b="1" dirty="0" smtClean="0">
                <a:solidFill>
                  <a:srgbClr val="FFFF00"/>
                </a:solidFill>
              </a:rPr>
              <a:t>adherence monitoring </a:t>
            </a:r>
            <a:r>
              <a:rPr lang="en-US" dirty="0" smtClean="0"/>
              <a:t>procedures are also considered, including urine toxicology studies. </a:t>
            </a:r>
          </a:p>
        </p:txBody>
      </p:sp>
      <p:pic>
        <p:nvPicPr>
          <p:cNvPr id="624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133600"/>
            <a:ext cx="2362200" cy="426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290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t</a:t>
            </a:r>
            <a:r>
              <a:rPr lang="en-US" dirty="0" smtClean="0"/>
              <a:t>wo articles, one message</a:t>
            </a:r>
            <a:endParaRPr lang="en-US" dirty="0"/>
          </a:p>
        </p:txBody>
      </p:sp>
      <p:pic>
        <p:nvPicPr>
          <p:cNvPr id="1027"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201572" y="1981200"/>
            <a:ext cx="350235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81199"/>
            <a:ext cx="35052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146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urrent practice</a:t>
            </a:r>
            <a:endParaRPr lang="en-US" dirty="0"/>
          </a:p>
        </p:txBody>
      </p:sp>
      <p:sp>
        <p:nvSpPr>
          <p:cNvPr id="4" name="Text Placeholder 3"/>
          <p:cNvSpPr>
            <a:spLocks noGrp="1"/>
          </p:cNvSpPr>
          <p:nvPr>
            <p:ph type="body" sz="half" idx="2"/>
          </p:nvPr>
        </p:nvSpPr>
        <p:spPr>
          <a:xfrm>
            <a:off x="3581400" y="1981200"/>
            <a:ext cx="5181600" cy="5029200"/>
          </a:xfrm>
        </p:spPr>
        <p:txBody>
          <a:bodyPr>
            <a:normAutofit fontScale="55000" lnSpcReduction="20000"/>
          </a:bodyPr>
          <a:lstStyle/>
          <a:p>
            <a:r>
              <a:rPr lang="en-US" b="1" dirty="0" smtClean="0">
                <a:solidFill>
                  <a:srgbClr val="FFFF00"/>
                </a:solidFill>
              </a:rPr>
              <a:t>Despite compelling evidence </a:t>
            </a:r>
            <a:r>
              <a:rPr lang="en-US" dirty="0" smtClean="0"/>
              <a:t>that prevention and SBIRT can be efficacious and cost-effective in addressing substance use and related disorders, </a:t>
            </a:r>
            <a:r>
              <a:rPr lang="en-US" b="1" dirty="0" smtClean="0">
                <a:solidFill>
                  <a:srgbClr val="FFFF00"/>
                </a:solidFill>
              </a:rPr>
              <a:t>primary care clinicians slow to adopt </a:t>
            </a:r>
            <a:r>
              <a:rPr lang="en-US" dirty="0" smtClean="0"/>
              <a:t>these </a:t>
            </a:r>
            <a:r>
              <a:rPr lang="en-US" b="1" dirty="0" smtClean="0">
                <a:solidFill>
                  <a:srgbClr val="FFFF00"/>
                </a:solidFill>
              </a:rPr>
              <a:t>practices.</a:t>
            </a:r>
          </a:p>
          <a:p>
            <a:pPr marL="0" indent="0">
              <a:buNone/>
            </a:pPr>
            <a:endParaRPr lang="en-US" sz="1500" dirty="0" smtClean="0"/>
          </a:p>
          <a:p>
            <a:r>
              <a:rPr lang="en-US" b="1" dirty="0" smtClean="0">
                <a:solidFill>
                  <a:srgbClr val="FFFF00"/>
                </a:solidFill>
              </a:rPr>
              <a:t>Alcohol problems</a:t>
            </a:r>
            <a:r>
              <a:rPr lang="en-US" dirty="0" smtClean="0"/>
              <a:t>, in particular, or </a:t>
            </a:r>
            <a:r>
              <a:rPr lang="en-US" b="1" dirty="0" smtClean="0">
                <a:solidFill>
                  <a:srgbClr val="FFFF00"/>
                </a:solidFill>
              </a:rPr>
              <a:t>commonly not identified during routine </a:t>
            </a:r>
            <a:r>
              <a:rPr lang="en-US" dirty="0" smtClean="0"/>
              <a:t>health </a:t>
            </a:r>
            <a:r>
              <a:rPr lang="en-US" b="1" dirty="0" smtClean="0">
                <a:solidFill>
                  <a:srgbClr val="FFFF00"/>
                </a:solidFill>
              </a:rPr>
              <a:t>care</a:t>
            </a:r>
            <a:r>
              <a:rPr lang="en-US" dirty="0" smtClean="0"/>
              <a:t> services.</a:t>
            </a:r>
          </a:p>
          <a:p>
            <a:pPr marL="0" indent="0">
              <a:buNone/>
            </a:pPr>
            <a:endParaRPr lang="en-US" sz="1500" dirty="0" smtClean="0"/>
          </a:p>
          <a:p>
            <a:r>
              <a:rPr lang="en-US" dirty="0"/>
              <a:t>N</a:t>
            </a:r>
            <a:r>
              <a:rPr lang="en-US" dirty="0" smtClean="0"/>
              <a:t>ational sample, individuals 18 to 39 years</a:t>
            </a:r>
          </a:p>
          <a:p>
            <a:pPr lvl="1"/>
            <a:r>
              <a:rPr lang="en-US" dirty="0"/>
              <a:t>S</a:t>
            </a:r>
            <a:r>
              <a:rPr lang="en-US" dirty="0" smtClean="0"/>
              <a:t>lightly </a:t>
            </a:r>
            <a:r>
              <a:rPr lang="en-US" b="1" dirty="0" smtClean="0">
                <a:solidFill>
                  <a:srgbClr val="FFFF00"/>
                </a:solidFill>
              </a:rPr>
              <a:t>fewer than half </a:t>
            </a:r>
            <a:r>
              <a:rPr lang="en-US" dirty="0" smtClean="0"/>
              <a:t>(49%) of those who had seen a doctor in the past year </a:t>
            </a:r>
            <a:r>
              <a:rPr lang="en-US" b="1" dirty="0" smtClean="0">
                <a:solidFill>
                  <a:srgbClr val="FFFF00"/>
                </a:solidFill>
              </a:rPr>
              <a:t>recalled having been asked about</a:t>
            </a:r>
            <a:r>
              <a:rPr lang="en-US" dirty="0" smtClean="0"/>
              <a:t> their </a:t>
            </a:r>
            <a:r>
              <a:rPr lang="en-US" b="1" dirty="0" smtClean="0">
                <a:solidFill>
                  <a:srgbClr val="FFFF00"/>
                </a:solidFill>
              </a:rPr>
              <a:t>alcohol consumption.</a:t>
            </a:r>
          </a:p>
          <a:p>
            <a:pPr lvl="1"/>
            <a:r>
              <a:rPr lang="en-US" b="1" dirty="0" smtClean="0">
                <a:solidFill>
                  <a:srgbClr val="FFFF00"/>
                </a:solidFill>
              </a:rPr>
              <a:t>Among those who exceed NIAAA guidelines </a:t>
            </a:r>
            <a:r>
              <a:rPr lang="en-US" dirty="0" smtClean="0"/>
              <a:t>for per-day or per-week limits, </a:t>
            </a:r>
            <a:r>
              <a:rPr lang="en-US" b="1" dirty="0" smtClean="0">
                <a:solidFill>
                  <a:srgbClr val="FFFF00"/>
                </a:solidFill>
              </a:rPr>
              <a:t>only 14% </a:t>
            </a:r>
            <a:r>
              <a:rPr lang="en-US" dirty="0" smtClean="0"/>
              <a:t>recalled having been </a:t>
            </a:r>
            <a:r>
              <a:rPr lang="en-US" b="1" dirty="0" smtClean="0">
                <a:solidFill>
                  <a:srgbClr val="FFFF00"/>
                </a:solidFill>
              </a:rPr>
              <a:t>advised about </a:t>
            </a:r>
            <a:r>
              <a:rPr lang="en-US" dirty="0" smtClean="0"/>
              <a:t>these </a:t>
            </a:r>
            <a:r>
              <a:rPr lang="en-US" b="1" dirty="0" smtClean="0">
                <a:solidFill>
                  <a:srgbClr val="FFFF00"/>
                </a:solidFill>
              </a:rPr>
              <a:t>limits</a:t>
            </a:r>
          </a:p>
          <a:p>
            <a:pPr lvl="1"/>
            <a:r>
              <a:rPr lang="en-US" b="1" dirty="0" smtClean="0">
                <a:solidFill>
                  <a:srgbClr val="FFFF00"/>
                </a:solidFill>
              </a:rPr>
              <a:t>Fewer still (7%) </a:t>
            </a:r>
            <a:r>
              <a:rPr lang="en-US" dirty="0" smtClean="0"/>
              <a:t>were </a:t>
            </a:r>
            <a:r>
              <a:rPr lang="en-US" b="1" dirty="0" smtClean="0">
                <a:solidFill>
                  <a:srgbClr val="FFFF00"/>
                </a:solidFill>
              </a:rPr>
              <a:t>advised to cut down.</a:t>
            </a:r>
          </a:p>
          <a:p>
            <a:pPr lvl="1"/>
            <a:r>
              <a:rPr lang="en-US" b="1" dirty="0" smtClean="0">
                <a:solidFill>
                  <a:srgbClr val="FFFF00"/>
                </a:solidFill>
              </a:rPr>
              <a:t>Proportions slightly higher among those who exceeded both daily and weekly limits</a:t>
            </a:r>
          </a:p>
          <a:p>
            <a:pPr lvl="2"/>
            <a:r>
              <a:rPr lang="en-US" dirty="0" smtClean="0"/>
              <a:t>24% advised about safe limits</a:t>
            </a:r>
          </a:p>
          <a:p>
            <a:pPr lvl="2"/>
            <a:r>
              <a:rPr lang="en-US" dirty="0" smtClean="0"/>
              <a:t>21% advised to cut down</a:t>
            </a:r>
            <a:endParaRPr lang="en-US" dirty="0"/>
          </a:p>
        </p:txBody>
      </p:sp>
      <p:pic>
        <p:nvPicPr>
          <p:cNvPr id="26626"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6465"/>
          <a:stretch/>
        </p:blipFill>
        <p:spPr bwMode="auto">
          <a:xfrm>
            <a:off x="1143000" y="1981200"/>
            <a:ext cx="2286000" cy="456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814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arriers to delivery</a:t>
            </a:r>
            <a:endParaRPr lang="en-US" dirty="0"/>
          </a:p>
        </p:txBody>
      </p:sp>
      <p:sp>
        <p:nvSpPr>
          <p:cNvPr id="3" name="Text Placeholder 2"/>
          <p:cNvSpPr>
            <a:spLocks noGrp="1"/>
          </p:cNvSpPr>
          <p:nvPr>
            <p:ph type="body" sz="half" idx="1"/>
          </p:nvPr>
        </p:nvSpPr>
        <p:spPr>
          <a:xfrm>
            <a:off x="1219200" y="2057400"/>
            <a:ext cx="4724400" cy="4343400"/>
          </a:xfrm>
        </p:spPr>
        <p:txBody>
          <a:bodyPr>
            <a:normAutofit fontScale="47500" lnSpcReduction="20000"/>
          </a:bodyPr>
          <a:lstStyle/>
          <a:p>
            <a:r>
              <a:rPr lang="en-US" b="1" dirty="0" smtClean="0">
                <a:solidFill>
                  <a:srgbClr val="FFFF00"/>
                </a:solidFill>
              </a:rPr>
              <a:t>Commonly identified barriers for </a:t>
            </a:r>
            <a:r>
              <a:rPr lang="en-US" dirty="0" smtClean="0"/>
              <a:t>implementing </a:t>
            </a:r>
            <a:r>
              <a:rPr lang="en-US" b="1" dirty="0" smtClean="0">
                <a:solidFill>
                  <a:srgbClr val="FFFF00"/>
                </a:solidFill>
              </a:rPr>
              <a:t>screening and preventive services</a:t>
            </a:r>
            <a:endParaRPr lang="en-US" b="1" dirty="0">
              <a:solidFill>
                <a:srgbClr val="FFFF00"/>
              </a:solidFill>
            </a:endParaRPr>
          </a:p>
          <a:p>
            <a:pPr marL="914400" lvl="1" indent="-514350">
              <a:buAutoNum type="arabicPeriod"/>
            </a:pPr>
            <a:r>
              <a:rPr lang="en-US" dirty="0" smtClean="0"/>
              <a:t>Concern that </a:t>
            </a:r>
            <a:r>
              <a:rPr lang="en-US" b="1" dirty="0" smtClean="0">
                <a:solidFill>
                  <a:srgbClr val="FFFF00"/>
                </a:solidFill>
              </a:rPr>
              <a:t>tools do not reflect realities of practice</a:t>
            </a:r>
            <a:r>
              <a:rPr lang="en-US" dirty="0" smtClean="0"/>
              <a:t>, e.g., time, demographics</a:t>
            </a:r>
          </a:p>
          <a:p>
            <a:pPr marL="914400" lvl="1" indent="-514350">
              <a:buAutoNum type="arabicPeriod"/>
            </a:pPr>
            <a:r>
              <a:rPr lang="en-US" dirty="0" smtClean="0"/>
              <a:t>Worry that </a:t>
            </a:r>
            <a:r>
              <a:rPr lang="en-US" b="1" dirty="0" smtClean="0">
                <a:solidFill>
                  <a:srgbClr val="FFFF00"/>
                </a:solidFill>
              </a:rPr>
              <a:t>screening will identify patients whose needs exceed </a:t>
            </a:r>
            <a:r>
              <a:rPr lang="en-US" dirty="0" smtClean="0"/>
              <a:t>available </a:t>
            </a:r>
            <a:r>
              <a:rPr lang="en-US" b="1" dirty="0" smtClean="0">
                <a:solidFill>
                  <a:srgbClr val="FFFF00"/>
                </a:solidFill>
              </a:rPr>
              <a:t>resources</a:t>
            </a:r>
          </a:p>
          <a:p>
            <a:pPr marL="914400" lvl="1" indent="-514350">
              <a:buAutoNum type="arabicPeriod"/>
            </a:pPr>
            <a:r>
              <a:rPr lang="en-US" b="1" dirty="0" smtClean="0">
                <a:solidFill>
                  <a:srgbClr val="FFFF00"/>
                </a:solidFill>
              </a:rPr>
              <a:t>Clinician lacks </a:t>
            </a:r>
            <a:r>
              <a:rPr lang="en-US" dirty="0" smtClean="0"/>
              <a:t>requisite </a:t>
            </a:r>
            <a:r>
              <a:rPr lang="en-US" b="1" dirty="0" smtClean="0">
                <a:solidFill>
                  <a:srgbClr val="FFFF00"/>
                </a:solidFill>
              </a:rPr>
              <a:t>expertise</a:t>
            </a:r>
          </a:p>
          <a:p>
            <a:pPr marL="914400" lvl="1" indent="-514350">
              <a:buAutoNum type="arabicPeriod"/>
            </a:pPr>
            <a:r>
              <a:rPr lang="en-US" b="1" dirty="0" smtClean="0">
                <a:solidFill>
                  <a:srgbClr val="FFFF00"/>
                </a:solidFill>
              </a:rPr>
              <a:t>Lack of comfort</a:t>
            </a:r>
            <a:r>
              <a:rPr lang="en-US" dirty="0" smtClean="0"/>
              <a:t> in asking patients about alcohol use</a:t>
            </a:r>
          </a:p>
          <a:p>
            <a:pPr marL="914400" lvl="1" indent="-514350">
              <a:buAutoNum type="arabicPeriod"/>
            </a:pPr>
            <a:r>
              <a:rPr lang="en-US" dirty="0" smtClean="0"/>
              <a:t>Inadequate </a:t>
            </a:r>
            <a:r>
              <a:rPr lang="en-US" b="1" dirty="0" smtClean="0">
                <a:solidFill>
                  <a:srgbClr val="FFFF00"/>
                </a:solidFill>
              </a:rPr>
              <a:t>reimbursement</a:t>
            </a:r>
          </a:p>
          <a:p>
            <a:pPr marL="400050" lvl="1" indent="0">
              <a:buNone/>
            </a:pPr>
            <a:endParaRPr lang="en-US" sz="1700" dirty="0" smtClean="0"/>
          </a:p>
          <a:p>
            <a:pPr marL="457200" indent="-457200"/>
            <a:r>
              <a:rPr lang="en-US" dirty="0" smtClean="0"/>
              <a:t>Certain of these concerns can be addressed in the context of SBIRT</a:t>
            </a:r>
          </a:p>
          <a:p>
            <a:pPr marL="0" indent="0">
              <a:buNone/>
            </a:pPr>
            <a:endParaRPr lang="en-US" sz="1700" dirty="0" smtClean="0"/>
          </a:p>
          <a:p>
            <a:pPr marL="457200" indent="-457200"/>
            <a:r>
              <a:rPr lang="en-US" b="1" dirty="0" smtClean="0">
                <a:solidFill>
                  <a:srgbClr val="FFFF00"/>
                </a:solidFill>
              </a:rPr>
              <a:t>Reimbursement now available</a:t>
            </a:r>
          </a:p>
          <a:p>
            <a:pPr marL="857250" lvl="1" indent="-457200"/>
            <a:r>
              <a:rPr lang="en-US" dirty="0" smtClean="0"/>
              <a:t>Current Procedural Terminology (</a:t>
            </a:r>
            <a:r>
              <a:rPr lang="en-US" b="1" dirty="0" smtClean="0">
                <a:solidFill>
                  <a:srgbClr val="FFFF00"/>
                </a:solidFill>
              </a:rPr>
              <a:t>CPT</a:t>
            </a:r>
            <a:r>
              <a:rPr lang="en-US" dirty="0" smtClean="0"/>
              <a:t>) </a:t>
            </a:r>
            <a:r>
              <a:rPr lang="en-US" b="1" dirty="0" smtClean="0">
                <a:solidFill>
                  <a:srgbClr val="FFFF00"/>
                </a:solidFill>
              </a:rPr>
              <a:t>codes</a:t>
            </a:r>
          </a:p>
          <a:p>
            <a:pPr marL="857250" lvl="1" indent="-457200"/>
            <a:r>
              <a:rPr lang="en-US" b="1" dirty="0" smtClean="0">
                <a:solidFill>
                  <a:srgbClr val="FFFF00"/>
                </a:solidFill>
              </a:rPr>
              <a:t>Medicare G codes</a:t>
            </a:r>
          </a:p>
          <a:p>
            <a:pPr marL="857250" lvl="1" indent="-457200"/>
            <a:r>
              <a:rPr lang="en-US" b="1" dirty="0" smtClean="0">
                <a:solidFill>
                  <a:srgbClr val="FFFF00"/>
                </a:solidFill>
              </a:rPr>
              <a:t>Medicaid</a:t>
            </a:r>
            <a:r>
              <a:rPr lang="en-US" dirty="0" smtClean="0"/>
              <a:t> Healthcare Common Procedure Coding System (</a:t>
            </a:r>
            <a:r>
              <a:rPr lang="en-US" b="1" dirty="0" smtClean="0">
                <a:solidFill>
                  <a:srgbClr val="FFFF00"/>
                </a:solidFill>
              </a:rPr>
              <a:t>HCPCS</a:t>
            </a:r>
            <a:r>
              <a:rPr lang="en-US" dirty="0" smtClean="0"/>
              <a:t>) </a:t>
            </a:r>
            <a:r>
              <a:rPr lang="en-US" b="1" dirty="0" smtClean="0">
                <a:solidFill>
                  <a:srgbClr val="FFFF00"/>
                </a:solidFill>
              </a:rPr>
              <a:t>codes</a:t>
            </a:r>
          </a:p>
          <a:p>
            <a:pPr marL="857250" lvl="1" indent="-457200"/>
            <a:r>
              <a:rPr lang="en-US" dirty="0" smtClean="0"/>
              <a:t>January 1, 2010, </a:t>
            </a:r>
            <a:r>
              <a:rPr lang="en-US" b="1" dirty="0" smtClean="0">
                <a:solidFill>
                  <a:srgbClr val="FFFF00"/>
                </a:solidFill>
              </a:rPr>
              <a:t>Mental Health Parity and Addiction Equity Act </a:t>
            </a:r>
            <a:r>
              <a:rPr lang="en-US" dirty="0" smtClean="0"/>
              <a:t>of 2008 went into effect</a:t>
            </a: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2057400"/>
            <a:ext cx="2743200" cy="403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4806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a:t>
            </a:r>
            <a:r>
              <a:rPr lang="en-US" sz="3600" dirty="0" smtClean="0"/>
              <a:t>haracteristics of organizations that facilitate best practice</a:t>
            </a:r>
            <a:endParaRPr lang="en-US" sz="3600" dirty="0"/>
          </a:p>
        </p:txBody>
      </p:sp>
      <p:sp>
        <p:nvSpPr>
          <p:cNvPr id="3" name="Text Placeholder 2"/>
          <p:cNvSpPr>
            <a:spLocks noGrp="1"/>
          </p:cNvSpPr>
          <p:nvPr>
            <p:ph type="body" sz="half" idx="1"/>
          </p:nvPr>
        </p:nvSpPr>
        <p:spPr>
          <a:xfrm>
            <a:off x="4038600" y="2038350"/>
            <a:ext cx="4648200" cy="4495800"/>
          </a:xfrm>
        </p:spPr>
        <p:txBody>
          <a:bodyPr>
            <a:normAutofit fontScale="55000" lnSpcReduction="20000"/>
          </a:bodyPr>
          <a:lstStyle/>
          <a:p>
            <a:r>
              <a:rPr lang="en-US" b="1" dirty="0" smtClean="0">
                <a:solidFill>
                  <a:srgbClr val="FFFF00"/>
                </a:solidFill>
              </a:rPr>
              <a:t>Researchers examined </a:t>
            </a:r>
            <a:r>
              <a:rPr lang="en-US" dirty="0" smtClean="0"/>
              <a:t>Chronic Care Model as a framework for the </a:t>
            </a:r>
            <a:r>
              <a:rPr lang="en-US" b="1" dirty="0" smtClean="0">
                <a:solidFill>
                  <a:srgbClr val="FFFF00"/>
                </a:solidFill>
              </a:rPr>
              <a:t>prevention of risk behaviors, including tobacco use and risky drinking</a:t>
            </a:r>
            <a:r>
              <a:rPr lang="en-US" dirty="0" smtClean="0"/>
              <a:t>. </a:t>
            </a:r>
          </a:p>
          <a:p>
            <a:pPr marL="0" indent="0">
              <a:buNone/>
            </a:pPr>
            <a:r>
              <a:rPr lang="en-US" dirty="0" smtClean="0"/>
              <a:t> </a:t>
            </a:r>
          </a:p>
          <a:p>
            <a:r>
              <a:rPr lang="en-US" b="1" dirty="0" smtClean="0">
                <a:solidFill>
                  <a:srgbClr val="FFFF00"/>
                </a:solidFill>
              </a:rPr>
              <a:t>Primary care practices more likely to offer recommended services </a:t>
            </a:r>
            <a:r>
              <a:rPr lang="en-US" dirty="0" smtClean="0"/>
              <a:t>such as health risk assessment, behavioral counseling, referral to community-based programs if</a:t>
            </a:r>
          </a:p>
          <a:p>
            <a:pPr lvl="1"/>
            <a:r>
              <a:rPr lang="en-US" b="1" dirty="0" smtClean="0">
                <a:solidFill>
                  <a:srgbClr val="FFFF00"/>
                </a:solidFill>
              </a:rPr>
              <a:t>Owned by </a:t>
            </a:r>
            <a:r>
              <a:rPr lang="en-US" dirty="0" smtClean="0"/>
              <a:t>a </a:t>
            </a:r>
            <a:r>
              <a:rPr lang="en-US" b="1" dirty="0" smtClean="0">
                <a:solidFill>
                  <a:srgbClr val="FFFF00"/>
                </a:solidFill>
              </a:rPr>
              <a:t>hospital</a:t>
            </a:r>
            <a:r>
              <a:rPr lang="en-US" dirty="0" smtClean="0"/>
              <a:t> health </a:t>
            </a:r>
            <a:r>
              <a:rPr lang="en-US" b="1" dirty="0" smtClean="0">
                <a:solidFill>
                  <a:srgbClr val="FFFF00"/>
                </a:solidFill>
              </a:rPr>
              <a:t>system that exhibited </a:t>
            </a:r>
            <a:r>
              <a:rPr lang="en-US" dirty="0" smtClean="0"/>
              <a:t>culture of </a:t>
            </a:r>
            <a:r>
              <a:rPr lang="en-US" b="1" dirty="0" smtClean="0">
                <a:solidFill>
                  <a:srgbClr val="FFFF00"/>
                </a:solidFill>
              </a:rPr>
              <a:t>quality improvement</a:t>
            </a:r>
          </a:p>
          <a:p>
            <a:pPr lvl="1"/>
            <a:r>
              <a:rPr lang="en-US" dirty="0" smtClean="0"/>
              <a:t>Had a </a:t>
            </a:r>
            <a:r>
              <a:rPr lang="en-US" b="1" dirty="0" smtClean="0">
                <a:solidFill>
                  <a:srgbClr val="FFFF00"/>
                </a:solidFill>
              </a:rPr>
              <a:t>multispecialty staff</a:t>
            </a:r>
          </a:p>
          <a:p>
            <a:pPr lvl="1"/>
            <a:r>
              <a:rPr lang="en-US" dirty="0" smtClean="0"/>
              <a:t>Received support for decision-making through </a:t>
            </a:r>
            <a:r>
              <a:rPr lang="en-US" b="1" dirty="0" smtClean="0">
                <a:solidFill>
                  <a:srgbClr val="FFFF00"/>
                </a:solidFill>
              </a:rPr>
              <a:t>point-of-care reminders </a:t>
            </a:r>
            <a:r>
              <a:rPr lang="en-US" dirty="0" smtClean="0"/>
              <a:t>and </a:t>
            </a:r>
            <a:r>
              <a:rPr lang="en-US" b="1" dirty="0" smtClean="0">
                <a:solidFill>
                  <a:srgbClr val="FFFF00"/>
                </a:solidFill>
              </a:rPr>
              <a:t>clinical staff meetings</a:t>
            </a:r>
          </a:p>
          <a:p>
            <a:pPr lvl="1"/>
            <a:r>
              <a:rPr lang="en-US" dirty="0" smtClean="0"/>
              <a:t>Benefited from </a:t>
            </a:r>
            <a:r>
              <a:rPr lang="en-US" b="1" dirty="0" smtClean="0">
                <a:solidFill>
                  <a:srgbClr val="FFFF00"/>
                </a:solidFill>
              </a:rPr>
              <a:t>information systems such as electronic health record</a:t>
            </a:r>
            <a:r>
              <a:rPr lang="en-US" dirty="0" smtClean="0"/>
              <a:t> (EHR)</a:t>
            </a:r>
          </a:p>
          <a:p>
            <a:pPr lvl="1"/>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26670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677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eam-based approach</a:t>
            </a:r>
            <a:endParaRPr lang="en-US" dirty="0"/>
          </a:p>
        </p:txBody>
      </p:sp>
      <p:sp>
        <p:nvSpPr>
          <p:cNvPr id="4" name="Content Placeholder 3"/>
          <p:cNvSpPr>
            <a:spLocks noGrp="1"/>
          </p:cNvSpPr>
          <p:nvPr>
            <p:ph sz="half" idx="2"/>
          </p:nvPr>
        </p:nvSpPr>
        <p:spPr>
          <a:xfrm>
            <a:off x="3733800" y="1981200"/>
            <a:ext cx="5029200" cy="4648200"/>
          </a:xfrm>
        </p:spPr>
        <p:txBody>
          <a:bodyPr>
            <a:normAutofit fontScale="55000" lnSpcReduction="20000"/>
          </a:bodyPr>
          <a:lstStyle/>
          <a:p>
            <a:r>
              <a:rPr lang="en-US" b="1" dirty="0" smtClean="0">
                <a:solidFill>
                  <a:srgbClr val="FFFF00"/>
                </a:solidFill>
              </a:rPr>
              <a:t>Team-based approach may </a:t>
            </a:r>
            <a:r>
              <a:rPr lang="en-US" dirty="0" smtClean="0"/>
              <a:t>help to </a:t>
            </a:r>
            <a:r>
              <a:rPr lang="en-US" b="1" dirty="0" smtClean="0">
                <a:solidFill>
                  <a:srgbClr val="FFFF00"/>
                </a:solidFill>
              </a:rPr>
              <a:t>improve screening and services in primary care</a:t>
            </a:r>
            <a:r>
              <a:rPr lang="en-US" dirty="0" smtClean="0"/>
              <a:t> practice</a:t>
            </a:r>
          </a:p>
          <a:p>
            <a:pPr lvl="1"/>
            <a:r>
              <a:rPr lang="en-US" b="1" dirty="0" smtClean="0">
                <a:solidFill>
                  <a:srgbClr val="FFFF00"/>
                </a:solidFill>
              </a:rPr>
              <a:t>Capitalizes on strengths </a:t>
            </a:r>
            <a:r>
              <a:rPr lang="en-US" dirty="0" smtClean="0"/>
              <a:t>of each team member</a:t>
            </a:r>
          </a:p>
          <a:p>
            <a:pPr lvl="1"/>
            <a:r>
              <a:rPr lang="en-US" b="1" dirty="0" smtClean="0">
                <a:solidFill>
                  <a:srgbClr val="FFFF00"/>
                </a:solidFill>
              </a:rPr>
              <a:t>Other team members can complete some tasks</a:t>
            </a:r>
            <a:r>
              <a:rPr lang="en-US" dirty="0" smtClean="0"/>
              <a:t>, enabling clinicians to attend to patients with highest severity</a:t>
            </a:r>
          </a:p>
          <a:p>
            <a:pPr lvl="2"/>
            <a:r>
              <a:rPr lang="en-US" dirty="0" smtClean="0"/>
              <a:t>Nurses, social workers, medical assistants can </a:t>
            </a:r>
            <a:r>
              <a:rPr lang="en-US" b="1" dirty="0" smtClean="0">
                <a:solidFill>
                  <a:srgbClr val="FFFF00"/>
                </a:solidFill>
              </a:rPr>
              <a:t>administer screening instruments</a:t>
            </a:r>
            <a:r>
              <a:rPr lang="en-US" dirty="0" smtClean="0"/>
              <a:t>, provide education, answer questions, </a:t>
            </a:r>
            <a:r>
              <a:rPr lang="en-US" dirty="0" smtClean="0">
                <a:solidFill>
                  <a:srgbClr val="FFFF00"/>
                </a:solidFill>
              </a:rPr>
              <a:t>triage patients with positive screen</a:t>
            </a:r>
          </a:p>
          <a:p>
            <a:pPr lvl="2"/>
            <a:r>
              <a:rPr lang="en-US" b="1" dirty="0" smtClean="0">
                <a:solidFill>
                  <a:srgbClr val="FFFF00"/>
                </a:solidFill>
              </a:rPr>
              <a:t>Clinician or dedicated SBIRT provider can carry out SBIRT</a:t>
            </a:r>
          </a:p>
          <a:p>
            <a:pPr lvl="2"/>
            <a:r>
              <a:rPr lang="en-US" b="1" dirty="0" smtClean="0">
                <a:solidFill>
                  <a:srgbClr val="FFFF00"/>
                </a:solidFill>
              </a:rPr>
              <a:t>Leaders can champion SBIRT </a:t>
            </a:r>
            <a:r>
              <a:rPr lang="en-US" dirty="0" smtClean="0"/>
              <a:t>by establishing culture that takes substance misuse seriously, and support staff and clinician training in SBIRT methods.</a:t>
            </a:r>
          </a:p>
          <a:p>
            <a:r>
              <a:rPr lang="en-US" dirty="0" smtClean="0"/>
              <a:t>Because team-based models for SBIRT on cutting edge of care, </a:t>
            </a:r>
            <a:r>
              <a:rPr lang="en-US" b="1" dirty="0" smtClean="0">
                <a:solidFill>
                  <a:srgbClr val="FFFF00"/>
                </a:solidFill>
              </a:rPr>
              <a:t>insufficient data to assess efficacy</a:t>
            </a:r>
            <a:r>
              <a:rPr lang="en-US" dirty="0" smtClean="0"/>
              <a:t>, but </a:t>
            </a:r>
            <a:r>
              <a:rPr lang="en-US" b="1" dirty="0" smtClean="0">
                <a:solidFill>
                  <a:srgbClr val="FFFF00"/>
                </a:solidFill>
              </a:rPr>
              <a:t>emerging evidence </a:t>
            </a:r>
            <a:r>
              <a:rPr lang="en-US" dirty="0" smtClean="0"/>
              <a:t>suggests that this approach </a:t>
            </a:r>
            <a:r>
              <a:rPr lang="en-US" b="1" dirty="0" smtClean="0">
                <a:solidFill>
                  <a:srgbClr val="FFFF00"/>
                </a:solidFill>
              </a:rPr>
              <a:t>shows promise.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1981200"/>
            <a:ext cx="240223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0217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a:t>
            </a:r>
            <a:r>
              <a:rPr lang="en-US" sz="4000" dirty="0" smtClean="0"/>
              <a:t>mpact of </a:t>
            </a:r>
            <a:br>
              <a:rPr lang="en-US" sz="4000" dirty="0" smtClean="0"/>
            </a:br>
            <a:r>
              <a:rPr lang="en-US" sz="4000" dirty="0" smtClean="0"/>
              <a:t>changes within health care</a:t>
            </a:r>
            <a:endParaRPr lang="en-US" sz="4000" dirty="0"/>
          </a:p>
        </p:txBody>
      </p:sp>
      <p:sp>
        <p:nvSpPr>
          <p:cNvPr id="4" name="Text Placeholder 3"/>
          <p:cNvSpPr>
            <a:spLocks noGrp="1"/>
          </p:cNvSpPr>
          <p:nvPr>
            <p:ph type="body" sz="half" idx="2"/>
          </p:nvPr>
        </p:nvSpPr>
        <p:spPr>
          <a:xfrm>
            <a:off x="4038600" y="1981200"/>
            <a:ext cx="4724400" cy="4419600"/>
          </a:xfrm>
        </p:spPr>
        <p:txBody>
          <a:bodyPr>
            <a:normAutofit fontScale="77500" lnSpcReduction="20000"/>
          </a:bodyPr>
          <a:lstStyle/>
          <a:p>
            <a:pPr marL="0" indent="0">
              <a:buNone/>
            </a:pPr>
            <a:r>
              <a:rPr lang="en-US" sz="2100" dirty="0" smtClean="0"/>
              <a:t>Some </a:t>
            </a:r>
            <a:r>
              <a:rPr lang="en-US" sz="2100" b="1" dirty="0" smtClean="0">
                <a:solidFill>
                  <a:srgbClr val="FFFF00"/>
                </a:solidFill>
              </a:rPr>
              <a:t>potential benefits of EHR in prevention and treatment of substance use disorders</a:t>
            </a:r>
          </a:p>
          <a:p>
            <a:pPr marL="457200" indent="-457200"/>
            <a:r>
              <a:rPr lang="en-US" sz="2100" b="1" dirty="0" smtClean="0">
                <a:solidFill>
                  <a:srgbClr val="FFFF00"/>
                </a:solidFill>
              </a:rPr>
              <a:t>Single, comprehensive medical record</a:t>
            </a:r>
            <a:r>
              <a:rPr lang="en-US" sz="2100" dirty="0" smtClean="0"/>
              <a:t>, available across sites, providers, and services</a:t>
            </a:r>
          </a:p>
          <a:p>
            <a:pPr marL="457200" indent="-457200"/>
            <a:r>
              <a:rPr lang="en-US" sz="2100" dirty="0" smtClean="0"/>
              <a:t>Creation of </a:t>
            </a:r>
            <a:r>
              <a:rPr lang="en-US" sz="2100" b="1" dirty="0" smtClean="0">
                <a:solidFill>
                  <a:srgbClr val="FFFF00"/>
                </a:solidFill>
              </a:rPr>
              <a:t>mandatory fields for information </a:t>
            </a:r>
            <a:r>
              <a:rPr lang="en-US" sz="2100" dirty="0" smtClean="0"/>
              <a:t>related to tobacco, alcohol, and other substance use</a:t>
            </a:r>
          </a:p>
          <a:p>
            <a:pPr marL="457200" indent="-457200"/>
            <a:r>
              <a:rPr lang="en-US" sz="2100" dirty="0" smtClean="0"/>
              <a:t>Ready access to </a:t>
            </a:r>
            <a:r>
              <a:rPr lang="en-US" sz="2100" b="1" dirty="0" smtClean="0">
                <a:solidFill>
                  <a:srgbClr val="FFFF00"/>
                </a:solidFill>
              </a:rPr>
              <a:t>patient-specific educational materials</a:t>
            </a:r>
          </a:p>
          <a:p>
            <a:pPr marL="457200" indent="-457200"/>
            <a:r>
              <a:rPr lang="en-US" sz="2100" dirty="0" smtClean="0"/>
              <a:t>Potential to generate </a:t>
            </a:r>
            <a:r>
              <a:rPr lang="en-US" sz="2100" b="1" dirty="0" smtClean="0">
                <a:solidFill>
                  <a:srgbClr val="FFFF00"/>
                </a:solidFill>
              </a:rPr>
              <a:t>automated charges for services,</a:t>
            </a:r>
            <a:r>
              <a:rPr lang="en-US" sz="2100" dirty="0" smtClean="0"/>
              <a:t> such as prevention, screening, and brief intervention</a:t>
            </a:r>
          </a:p>
          <a:p>
            <a:pPr marL="457200" indent="-457200"/>
            <a:r>
              <a:rPr lang="en-US" sz="2100" b="1" dirty="0" smtClean="0">
                <a:solidFill>
                  <a:srgbClr val="FFFF00"/>
                </a:solidFill>
              </a:rPr>
              <a:t>Prompts for follow</a:t>
            </a:r>
            <a:r>
              <a:rPr lang="en-US" sz="2100" dirty="0" smtClean="0"/>
              <a:t>-up during subsequent visits</a:t>
            </a:r>
          </a:p>
          <a:p>
            <a:pPr marL="457200" indent="-457200"/>
            <a:r>
              <a:rPr lang="en-US" sz="2100" b="1" dirty="0" smtClean="0">
                <a:solidFill>
                  <a:srgbClr val="FFFF00"/>
                </a:solidFill>
              </a:rPr>
              <a:t>Ability to track and graph </a:t>
            </a:r>
            <a:r>
              <a:rPr lang="en-US" sz="2100" dirty="0" smtClean="0"/>
              <a:t>laboratory values and other </a:t>
            </a:r>
            <a:r>
              <a:rPr lang="en-US" sz="2100" b="1" dirty="0" smtClean="0">
                <a:solidFill>
                  <a:srgbClr val="FFFF00"/>
                </a:solidFill>
              </a:rPr>
              <a:t>clinical activities</a:t>
            </a:r>
          </a:p>
          <a:p>
            <a:pPr marL="457200" indent="-457200"/>
            <a:r>
              <a:rPr lang="en-US" sz="2100" b="1" dirty="0" smtClean="0">
                <a:solidFill>
                  <a:srgbClr val="FFFF00"/>
                </a:solidFill>
              </a:rPr>
              <a:t>Improved monitoring of prescription medications</a:t>
            </a:r>
            <a:r>
              <a:rPr lang="en-US" sz="2100" dirty="0" smtClean="0"/>
              <a:t>, including controlled substances</a:t>
            </a:r>
          </a:p>
          <a:p>
            <a:endParaRPr lang="en-US" dirty="0"/>
          </a:p>
        </p:txBody>
      </p:sp>
      <p:pic>
        <p:nvPicPr>
          <p:cNvPr id="4098"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4566"/>
          <a:stretch/>
        </p:blipFill>
        <p:spPr bwMode="auto">
          <a:xfrm>
            <a:off x="1143000" y="2057400"/>
            <a:ext cx="2607727"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971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Affordable Care Act</a:t>
            </a:r>
            <a:endParaRPr lang="en-US" dirty="0"/>
          </a:p>
        </p:txBody>
      </p:sp>
      <p:sp>
        <p:nvSpPr>
          <p:cNvPr id="4" name="Text Placeholder 3"/>
          <p:cNvSpPr>
            <a:spLocks noGrp="1"/>
          </p:cNvSpPr>
          <p:nvPr>
            <p:ph type="body" sz="half" idx="2"/>
          </p:nvPr>
        </p:nvSpPr>
        <p:spPr>
          <a:xfrm>
            <a:off x="4724400" y="1676400"/>
            <a:ext cx="4038600" cy="5181600"/>
          </a:xfrm>
        </p:spPr>
        <p:txBody>
          <a:bodyPr>
            <a:normAutofit lnSpcReduction="10000"/>
          </a:bodyPr>
          <a:lstStyle/>
          <a:p>
            <a:pPr marL="0" indent="0">
              <a:buNone/>
            </a:pPr>
            <a:r>
              <a:rPr lang="en-US" sz="1600" dirty="0" smtClean="0"/>
              <a:t>The Affordable Care Act (ACA) </a:t>
            </a:r>
            <a:r>
              <a:rPr lang="en-US" sz="1600" dirty="0" smtClean="0">
                <a:solidFill>
                  <a:srgbClr val="FFFF00"/>
                </a:solidFill>
              </a:rPr>
              <a:t>promises to enhance and expand</a:t>
            </a:r>
            <a:r>
              <a:rPr lang="en-US" sz="1600" dirty="0" smtClean="0"/>
              <a:t> efforts toward </a:t>
            </a:r>
            <a:r>
              <a:rPr lang="en-US" sz="1600" b="1" dirty="0" smtClean="0">
                <a:solidFill>
                  <a:srgbClr val="FFFF00"/>
                </a:solidFill>
              </a:rPr>
              <a:t>prevention and treatment of substance use disorders.</a:t>
            </a:r>
          </a:p>
          <a:p>
            <a:pPr marL="514350" indent="-514350">
              <a:buFont typeface="+mj-lt"/>
              <a:buAutoNum type="arabicPeriod"/>
            </a:pPr>
            <a:r>
              <a:rPr lang="en-US" sz="1600" b="1" dirty="0" smtClean="0">
                <a:solidFill>
                  <a:srgbClr val="FFFF00"/>
                </a:solidFill>
              </a:rPr>
              <a:t>Requires</a:t>
            </a:r>
            <a:r>
              <a:rPr lang="en-US" sz="1600" dirty="0" smtClean="0"/>
              <a:t> most </a:t>
            </a:r>
            <a:r>
              <a:rPr lang="en-US" sz="1600" b="1" dirty="0" smtClean="0">
                <a:solidFill>
                  <a:srgbClr val="FFFF00"/>
                </a:solidFill>
              </a:rPr>
              <a:t>health insurance plans to cover preventive services </a:t>
            </a:r>
            <a:r>
              <a:rPr lang="en-US" sz="1600" dirty="0" smtClean="0"/>
              <a:t>recommended by USPSTF</a:t>
            </a:r>
          </a:p>
          <a:p>
            <a:pPr marL="514350" indent="-514350">
              <a:buFont typeface="+mj-lt"/>
              <a:buAutoNum type="arabicPeriod"/>
            </a:pPr>
            <a:r>
              <a:rPr lang="en-US" sz="1600" dirty="0" smtClean="0"/>
              <a:t>Per ONDCP, “…includes substance use disorders as </a:t>
            </a:r>
            <a:r>
              <a:rPr lang="en-US" sz="1600" b="1" dirty="0" smtClean="0">
                <a:solidFill>
                  <a:srgbClr val="FFFF00"/>
                </a:solidFill>
              </a:rPr>
              <a:t>one of </a:t>
            </a:r>
            <a:r>
              <a:rPr lang="en-US" sz="1600" dirty="0" smtClean="0"/>
              <a:t>the </a:t>
            </a:r>
            <a:r>
              <a:rPr lang="en-US" sz="1600" b="1" dirty="0" smtClean="0">
                <a:solidFill>
                  <a:srgbClr val="FFFF00"/>
                </a:solidFill>
              </a:rPr>
              <a:t>ten elements of essential benefits</a:t>
            </a:r>
            <a:r>
              <a:rPr lang="en-US" sz="1600" dirty="0" smtClean="0"/>
              <a:t>,” meaning “more health care providers can offer and be reimbursed for these services, resulting in more individuals having access to these services.”</a:t>
            </a:r>
          </a:p>
          <a:p>
            <a:pPr marL="514350" indent="-514350">
              <a:buFont typeface="+mj-lt"/>
              <a:buAutoNum type="arabicPeriod"/>
            </a:pPr>
            <a:r>
              <a:rPr lang="en-US" sz="1600" b="1" dirty="0" smtClean="0">
                <a:solidFill>
                  <a:srgbClr val="FFFF00"/>
                </a:solidFill>
              </a:rPr>
              <a:t>Benefits</a:t>
            </a:r>
            <a:r>
              <a:rPr lang="en-US" sz="1600" dirty="0" smtClean="0"/>
              <a:t> for substance use disorders now </a:t>
            </a:r>
            <a:r>
              <a:rPr lang="en-US" sz="1600" b="1" dirty="0" smtClean="0">
                <a:solidFill>
                  <a:srgbClr val="FFFF00"/>
                </a:solidFill>
              </a:rPr>
              <a:t>more closely aligned with</a:t>
            </a:r>
            <a:r>
              <a:rPr lang="en-US" sz="1600" dirty="0" smtClean="0"/>
              <a:t> those for </a:t>
            </a:r>
            <a:r>
              <a:rPr lang="en-US" sz="1600" b="1" dirty="0" smtClean="0">
                <a:solidFill>
                  <a:srgbClr val="FFFF00"/>
                </a:solidFill>
              </a:rPr>
              <a:t>other chronic health conditions</a:t>
            </a:r>
            <a:r>
              <a:rPr lang="en-US" sz="1600" dirty="0" smtClean="0"/>
              <a:t>, with prospects for more continual, rather than episodic, care. </a:t>
            </a:r>
            <a:endParaRPr lang="en-US" sz="1600"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66800" y="2057400"/>
            <a:ext cx="33858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5716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Patient-Centered Medical Homes (PCMH)</a:t>
            </a:r>
            <a:endParaRPr lang="en-US" sz="4000" dirty="0"/>
          </a:p>
        </p:txBody>
      </p:sp>
      <p:sp>
        <p:nvSpPr>
          <p:cNvPr id="4" name="Text Placeholder 3"/>
          <p:cNvSpPr>
            <a:spLocks noGrp="1"/>
          </p:cNvSpPr>
          <p:nvPr>
            <p:ph type="body" sz="half" idx="2"/>
          </p:nvPr>
        </p:nvSpPr>
        <p:spPr>
          <a:xfrm>
            <a:off x="4572000" y="1905000"/>
            <a:ext cx="4191000" cy="4800600"/>
          </a:xfrm>
        </p:spPr>
        <p:txBody>
          <a:bodyPr>
            <a:normAutofit fontScale="40000" lnSpcReduction="20000"/>
          </a:bodyPr>
          <a:lstStyle/>
          <a:p>
            <a:r>
              <a:rPr lang="en-US" dirty="0" smtClean="0"/>
              <a:t>Described as a </a:t>
            </a:r>
            <a:r>
              <a:rPr lang="en-US" b="1" dirty="0" smtClean="0">
                <a:solidFill>
                  <a:srgbClr val="FFFF00"/>
                </a:solidFill>
              </a:rPr>
              <a:t>transformative model </a:t>
            </a:r>
            <a:r>
              <a:rPr lang="en-US" dirty="0" smtClean="0"/>
              <a:t>for primary care</a:t>
            </a:r>
          </a:p>
          <a:p>
            <a:pPr marL="0" indent="0">
              <a:buNone/>
            </a:pPr>
            <a:endParaRPr lang="en-US" sz="2000" dirty="0" smtClean="0"/>
          </a:p>
          <a:p>
            <a:r>
              <a:rPr lang="en-US" dirty="0" smtClean="0"/>
              <a:t>Encompasses </a:t>
            </a:r>
            <a:r>
              <a:rPr lang="en-US" b="1" dirty="0" smtClean="0">
                <a:solidFill>
                  <a:srgbClr val="FFFF00"/>
                </a:solidFill>
              </a:rPr>
              <a:t>5 functions and attributes</a:t>
            </a:r>
          </a:p>
          <a:p>
            <a:pPr lvl="1"/>
            <a:r>
              <a:rPr lang="en-US" b="1" dirty="0" smtClean="0">
                <a:solidFill>
                  <a:srgbClr val="FFFF00"/>
                </a:solidFill>
              </a:rPr>
              <a:t>Comprehensive care</a:t>
            </a:r>
          </a:p>
          <a:p>
            <a:pPr lvl="1"/>
            <a:r>
              <a:rPr lang="en-US" b="1" dirty="0" smtClean="0">
                <a:solidFill>
                  <a:srgbClr val="FFFF00"/>
                </a:solidFill>
              </a:rPr>
              <a:t>Patient-centered care</a:t>
            </a:r>
          </a:p>
          <a:p>
            <a:pPr lvl="1"/>
            <a:r>
              <a:rPr lang="en-US" b="1" dirty="0" smtClean="0">
                <a:solidFill>
                  <a:srgbClr val="FFFF00"/>
                </a:solidFill>
              </a:rPr>
              <a:t>Coordinated care</a:t>
            </a:r>
          </a:p>
          <a:p>
            <a:pPr lvl="1"/>
            <a:r>
              <a:rPr lang="en-US" b="1" dirty="0" smtClean="0">
                <a:solidFill>
                  <a:srgbClr val="FFFF00"/>
                </a:solidFill>
              </a:rPr>
              <a:t>Accessible services</a:t>
            </a:r>
          </a:p>
          <a:p>
            <a:pPr lvl="1"/>
            <a:r>
              <a:rPr lang="en-US" b="1" dirty="0" smtClean="0">
                <a:solidFill>
                  <a:srgbClr val="FFFF00"/>
                </a:solidFill>
              </a:rPr>
              <a:t>Quality and safety</a:t>
            </a:r>
          </a:p>
          <a:p>
            <a:pPr marL="457200" lvl="1" indent="0">
              <a:buNone/>
            </a:pPr>
            <a:endParaRPr lang="en-US" sz="2000" b="1" dirty="0" smtClean="0">
              <a:solidFill>
                <a:srgbClr val="FFFF00"/>
              </a:solidFill>
            </a:endParaRPr>
          </a:p>
          <a:p>
            <a:r>
              <a:rPr lang="en-US" dirty="0" smtClean="0"/>
              <a:t>Noteworthy that these are </a:t>
            </a:r>
            <a:r>
              <a:rPr lang="en-US" b="1" dirty="0" smtClean="0">
                <a:solidFill>
                  <a:srgbClr val="FFFF00"/>
                </a:solidFill>
              </a:rPr>
              <a:t>many of the same holistic values that have defined</a:t>
            </a:r>
            <a:r>
              <a:rPr lang="en-US" dirty="0" smtClean="0"/>
              <a:t> quality </a:t>
            </a:r>
            <a:r>
              <a:rPr lang="en-US" b="1" dirty="0" smtClean="0">
                <a:solidFill>
                  <a:srgbClr val="FFFF00"/>
                </a:solidFill>
              </a:rPr>
              <a:t>addictions treatment </a:t>
            </a:r>
            <a:r>
              <a:rPr lang="en-US" dirty="0" smtClean="0"/>
              <a:t>for decades.</a:t>
            </a:r>
          </a:p>
          <a:p>
            <a:pPr marL="0" indent="0">
              <a:buNone/>
            </a:pPr>
            <a:endParaRPr lang="en-US" sz="2000" dirty="0" smtClean="0"/>
          </a:p>
          <a:p>
            <a:r>
              <a:rPr lang="en-US" dirty="0" smtClean="0"/>
              <a:t>Elements of the </a:t>
            </a:r>
            <a:r>
              <a:rPr lang="en-US" b="1" dirty="0" smtClean="0">
                <a:solidFill>
                  <a:srgbClr val="FFFF00"/>
                </a:solidFill>
              </a:rPr>
              <a:t>Minnesota Model</a:t>
            </a:r>
            <a:r>
              <a:rPr lang="en-US" dirty="0" smtClean="0"/>
              <a:t>, the prevailing approach to abstinent-based 12-step treatment and recovery</a:t>
            </a:r>
          </a:p>
          <a:p>
            <a:pPr lvl="1"/>
            <a:r>
              <a:rPr lang="en-US" b="1" dirty="0" smtClean="0">
                <a:solidFill>
                  <a:srgbClr val="FFFF00"/>
                </a:solidFill>
              </a:rPr>
              <a:t>Individualized treatment plans </a:t>
            </a:r>
            <a:r>
              <a:rPr lang="en-US" dirty="0" smtClean="0"/>
              <a:t>with active </a:t>
            </a:r>
            <a:r>
              <a:rPr lang="en-US" b="1" dirty="0" smtClean="0">
                <a:solidFill>
                  <a:srgbClr val="FFFF00"/>
                </a:solidFill>
              </a:rPr>
              <a:t>family involvement</a:t>
            </a:r>
          </a:p>
          <a:p>
            <a:pPr lvl="1"/>
            <a:r>
              <a:rPr lang="en-US" b="1" dirty="0" smtClean="0">
                <a:solidFill>
                  <a:srgbClr val="FFFF00"/>
                </a:solidFill>
              </a:rPr>
              <a:t>Interprofessional collaborative team </a:t>
            </a:r>
            <a:r>
              <a:rPr lang="en-US" dirty="0" smtClean="0"/>
              <a:t>focused on comprehensive care</a:t>
            </a:r>
          </a:p>
          <a:p>
            <a:pPr lvl="1"/>
            <a:r>
              <a:rPr lang="en-US" b="1" dirty="0" smtClean="0">
                <a:solidFill>
                  <a:srgbClr val="FFFF00"/>
                </a:solidFill>
              </a:rPr>
              <a:t>Integrated health</a:t>
            </a:r>
            <a:r>
              <a:rPr lang="en-US" dirty="0" smtClean="0"/>
              <a:t> with mind, body, and spirit</a:t>
            </a:r>
          </a:p>
          <a:p>
            <a:pPr marL="457200" lvl="1" indent="0">
              <a:buNone/>
            </a:pPr>
            <a:endParaRPr lang="en-US" sz="2000" dirty="0" smtClean="0"/>
          </a:p>
          <a:p>
            <a:r>
              <a:rPr lang="en-US" dirty="0" smtClean="0"/>
              <a:t>The prospect of </a:t>
            </a:r>
            <a:r>
              <a:rPr lang="en-US" b="1" dirty="0" smtClean="0">
                <a:solidFill>
                  <a:srgbClr val="FFFF00"/>
                </a:solidFill>
              </a:rPr>
              <a:t>a true partnership with the medical community</a:t>
            </a:r>
            <a:r>
              <a:rPr lang="en-US" dirty="0" smtClean="0"/>
              <a:t> in the form of PCMHs </a:t>
            </a:r>
            <a:r>
              <a:rPr lang="en-US" b="1" dirty="0" smtClean="0">
                <a:solidFill>
                  <a:srgbClr val="FFFF00"/>
                </a:solidFill>
              </a:rPr>
              <a:t>bodes well for treatment and recovery from addictive disorders.</a:t>
            </a:r>
          </a:p>
          <a:p>
            <a:pPr marL="0" indent="0">
              <a:buNone/>
            </a:pPr>
            <a:endParaRPr lang="en-US" dirty="0"/>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2954151"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760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Text Placeholder 3"/>
          <p:cNvSpPr>
            <a:spLocks noGrp="1"/>
          </p:cNvSpPr>
          <p:nvPr>
            <p:ph type="body" sz="half" idx="2"/>
          </p:nvPr>
        </p:nvSpPr>
        <p:spPr>
          <a:xfrm>
            <a:off x="3810000" y="1981200"/>
            <a:ext cx="4953000" cy="4495800"/>
          </a:xfrm>
        </p:spPr>
        <p:txBody>
          <a:bodyPr>
            <a:normAutofit fontScale="47500" lnSpcReduction="20000"/>
          </a:bodyPr>
          <a:lstStyle/>
          <a:p>
            <a:r>
              <a:rPr lang="en-US" b="1" dirty="0" smtClean="0">
                <a:solidFill>
                  <a:srgbClr val="FFFF00"/>
                </a:solidFill>
              </a:rPr>
              <a:t>Alcohol and other substance use disorders are a major public health concern</a:t>
            </a:r>
            <a:r>
              <a:rPr lang="en-US" dirty="0" smtClean="0"/>
              <a:t>, contributing to increased health care costs and needless human suffering.</a:t>
            </a:r>
          </a:p>
          <a:p>
            <a:endParaRPr lang="en-US" dirty="0" smtClean="0"/>
          </a:p>
          <a:p>
            <a:r>
              <a:rPr lang="en-US" b="1" dirty="0" smtClean="0">
                <a:solidFill>
                  <a:srgbClr val="FFFF00"/>
                </a:solidFill>
              </a:rPr>
              <a:t>SBIRT can help to reduce these burdens </a:t>
            </a:r>
            <a:r>
              <a:rPr lang="en-US" dirty="0" smtClean="0"/>
              <a:t>by </a:t>
            </a:r>
            <a:r>
              <a:rPr lang="en-US" b="1" dirty="0" smtClean="0">
                <a:solidFill>
                  <a:srgbClr val="FFFF00"/>
                </a:solidFill>
              </a:rPr>
              <a:t>improving</a:t>
            </a:r>
            <a:r>
              <a:rPr lang="en-US" dirty="0" smtClean="0"/>
              <a:t> the </a:t>
            </a:r>
            <a:r>
              <a:rPr lang="en-US" b="1" dirty="0" smtClean="0">
                <a:solidFill>
                  <a:srgbClr val="FFFF00"/>
                </a:solidFill>
              </a:rPr>
              <a:t>health and well-being of individuals, families, and communities. </a:t>
            </a:r>
          </a:p>
          <a:p>
            <a:endParaRPr lang="en-US" dirty="0" smtClean="0"/>
          </a:p>
          <a:p>
            <a:r>
              <a:rPr lang="en-US" b="1" dirty="0" smtClean="0">
                <a:solidFill>
                  <a:srgbClr val="FFFF00"/>
                </a:solidFill>
              </a:rPr>
              <a:t>Primary care clinicians</a:t>
            </a:r>
            <a:r>
              <a:rPr lang="en-US" dirty="0" smtClean="0"/>
              <a:t>, including physicians, physician assistants, and nurse practitioners, are </a:t>
            </a:r>
            <a:r>
              <a:rPr lang="en-US" b="1" dirty="0" smtClean="0">
                <a:solidFill>
                  <a:srgbClr val="FFFF00"/>
                </a:solidFill>
              </a:rPr>
              <a:t>on the leading edge of transformative changes in the health care system, </a:t>
            </a:r>
            <a:r>
              <a:rPr lang="en-US" dirty="0" smtClean="0"/>
              <a:t>including unprecedented access to alcohol and substance use screening and care.</a:t>
            </a:r>
          </a:p>
          <a:p>
            <a:endParaRPr lang="en-US" dirty="0" smtClean="0"/>
          </a:p>
          <a:p>
            <a:r>
              <a:rPr lang="en-US" dirty="0" smtClean="0"/>
              <a:t>Although full benefits of ACA and the Mental Health Parity and Addiction Equity Act have yet to be realized, the </a:t>
            </a:r>
            <a:r>
              <a:rPr lang="en-US" b="1" dirty="0" smtClean="0">
                <a:solidFill>
                  <a:srgbClr val="FFFF00"/>
                </a:solidFill>
              </a:rPr>
              <a:t>outlook for </a:t>
            </a:r>
            <a:r>
              <a:rPr lang="en-US" dirty="0" smtClean="0"/>
              <a:t>a </a:t>
            </a:r>
            <a:r>
              <a:rPr lang="en-US" b="1" dirty="0" smtClean="0">
                <a:solidFill>
                  <a:srgbClr val="FFFF00"/>
                </a:solidFill>
              </a:rPr>
              <a:t>more humane, effective, and holistic future for alcohol and substance use prevention, screening, and treatment is hopeful.  </a:t>
            </a:r>
            <a:endParaRPr lang="en-US" b="1" dirty="0">
              <a:solidFill>
                <a:srgbClr val="FFFF00"/>
              </a:solidFill>
            </a:endParaRPr>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21336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815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questions, answers, discussion</a:t>
            </a:r>
            <a:endParaRPr lang="en-US" sz="3600" dirty="0"/>
          </a:p>
        </p:txBody>
      </p:sp>
      <p:pic>
        <p:nvPicPr>
          <p:cNvPr id="48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33600"/>
            <a:ext cx="7162800" cy="4098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03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“the nation’s number one </a:t>
            </a:r>
            <a:br>
              <a:rPr lang="en-US" sz="4000" dirty="0" smtClean="0"/>
            </a:br>
            <a:r>
              <a:rPr lang="en-US" sz="4000" dirty="0" smtClean="0"/>
              <a:t>health problem”</a:t>
            </a:r>
            <a:endParaRPr lang="en-US" sz="4000" dirty="0"/>
          </a:p>
        </p:txBody>
      </p:sp>
      <p:sp>
        <p:nvSpPr>
          <p:cNvPr id="6" name="Content Placeholder 5"/>
          <p:cNvSpPr>
            <a:spLocks noGrp="1"/>
          </p:cNvSpPr>
          <p:nvPr>
            <p:ph sz="half" idx="2"/>
          </p:nvPr>
        </p:nvSpPr>
        <p:spPr>
          <a:xfrm>
            <a:off x="4953000" y="1905000"/>
            <a:ext cx="3771900" cy="4762500"/>
          </a:xfrm>
        </p:spPr>
        <p:txBody>
          <a:bodyPr>
            <a:normAutofit fontScale="92500" lnSpcReduction="20000"/>
          </a:bodyPr>
          <a:lstStyle/>
          <a:p>
            <a:r>
              <a:rPr lang="en-US" sz="1800" dirty="0" smtClean="0"/>
              <a:t>2001:  “</a:t>
            </a:r>
            <a:r>
              <a:rPr lang="en-US" sz="1800" b="1" dirty="0" smtClean="0">
                <a:solidFill>
                  <a:srgbClr val="FFFF00"/>
                </a:solidFill>
              </a:rPr>
              <a:t>Substance abuse</a:t>
            </a:r>
            <a:r>
              <a:rPr lang="en-US" sz="1800" dirty="0" smtClean="0"/>
              <a:t>…the problematic use of alcohol, tobacco, and illicit substances…</a:t>
            </a:r>
            <a:r>
              <a:rPr lang="en-US" sz="1800" b="1" dirty="0" smtClean="0">
                <a:solidFill>
                  <a:srgbClr val="FFFF00"/>
                </a:solidFill>
              </a:rPr>
              <a:t>the</a:t>
            </a:r>
            <a:r>
              <a:rPr lang="en-US" sz="1800" dirty="0" smtClean="0"/>
              <a:t> </a:t>
            </a:r>
            <a:r>
              <a:rPr lang="en-US" sz="1800" b="1" dirty="0" smtClean="0">
                <a:solidFill>
                  <a:srgbClr val="FFFF00"/>
                </a:solidFill>
              </a:rPr>
              <a:t>nation’s number one health problem.”</a:t>
            </a:r>
          </a:p>
          <a:p>
            <a:pPr marL="0" indent="0">
              <a:buNone/>
            </a:pPr>
            <a:endParaRPr lang="en-US" sz="1300" dirty="0" smtClean="0"/>
          </a:p>
          <a:p>
            <a:r>
              <a:rPr lang="en-US" sz="1800" dirty="0" smtClean="0"/>
              <a:t>2009:  Based on data from 2005, CASA reports total </a:t>
            </a:r>
            <a:r>
              <a:rPr lang="en-US" sz="1800" b="1" dirty="0" smtClean="0">
                <a:solidFill>
                  <a:srgbClr val="FFFF00"/>
                </a:solidFill>
              </a:rPr>
              <a:t>annual costs</a:t>
            </a:r>
            <a:r>
              <a:rPr lang="en-US" sz="1800" dirty="0" smtClean="0"/>
              <a:t> of substance use at nearly </a:t>
            </a:r>
            <a:r>
              <a:rPr lang="en-US" sz="1800" b="1" dirty="0" smtClean="0">
                <a:solidFill>
                  <a:srgbClr val="FFFF00"/>
                </a:solidFill>
              </a:rPr>
              <a:t>half a </a:t>
            </a:r>
            <a:r>
              <a:rPr lang="en-US" sz="1800" b="1" i="1" dirty="0" smtClean="0">
                <a:solidFill>
                  <a:srgbClr val="FFFF00"/>
                </a:solidFill>
              </a:rPr>
              <a:t>trillion </a:t>
            </a:r>
            <a:r>
              <a:rPr lang="en-US" sz="1800" b="1" dirty="0" smtClean="0">
                <a:solidFill>
                  <a:srgbClr val="FFFF00"/>
                </a:solidFill>
              </a:rPr>
              <a:t>dollars.</a:t>
            </a:r>
          </a:p>
          <a:p>
            <a:pPr marL="0" indent="0">
              <a:buNone/>
            </a:pPr>
            <a:endParaRPr lang="en-US" sz="1300" dirty="0" smtClean="0"/>
          </a:p>
          <a:p>
            <a:r>
              <a:rPr lang="en-US" sz="1800" dirty="0" smtClean="0"/>
              <a:t>2011:  </a:t>
            </a:r>
            <a:r>
              <a:rPr lang="en-US" sz="1800" b="1" dirty="0" smtClean="0">
                <a:solidFill>
                  <a:srgbClr val="FFFF00"/>
                </a:solidFill>
              </a:rPr>
              <a:t>“Adolescent Substance Use</a:t>
            </a:r>
            <a:r>
              <a:rPr lang="en-US" sz="1800" dirty="0" smtClean="0"/>
              <a:t>:  America’s </a:t>
            </a:r>
            <a:r>
              <a:rPr lang="en-US" sz="1800" b="1" dirty="0" smtClean="0">
                <a:solidFill>
                  <a:srgbClr val="FFFF00"/>
                </a:solidFill>
              </a:rPr>
              <a:t>#1 Public Health Problem.”</a:t>
            </a:r>
          </a:p>
          <a:p>
            <a:pPr marL="0" indent="0">
              <a:buNone/>
            </a:pPr>
            <a:endParaRPr lang="en-US" sz="1300" dirty="0" smtClean="0"/>
          </a:p>
          <a:p>
            <a:r>
              <a:rPr lang="en-US" sz="1800" dirty="0"/>
              <a:t>Report by the Executive Office of the President of the United States (2011), </a:t>
            </a:r>
            <a:r>
              <a:rPr lang="en-US" sz="1800" b="1" dirty="0">
                <a:solidFill>
                  <a:srgbClr val="FFFF00"/>
                </a:solidFill>
              </a:rPr>
              <a:t>nonmedical use of prescription medications</a:t>
            </a:r>
            <a:r>
              <a:rPr lang="en-US" sz="1800" dirty="0"/>
              <a:t> “the nation’s </a:t>
            </a:r>
            <a:r>
              <a:rPr lang="en-US" sz="1800" b="1" dirty="0">
                <a:solidFill>
                  <a:srgbClr val="FFFF00"/>
                </a:solidFill>
              </a:rPr>
              <a:t>fastest-growing drug problem.”  </a:t>
            </a: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2719052" cy="389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724400"/>
            <a:ext cx="3104606"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384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p:txBody>
          <a:bodyPr/>
          <a:lstStyle/>
          <a:p>
            <a:pPr eaLnBrk="1" hangingPunct="1">
              <a:defRPr/>
            </a:pPr>
            <a:r>
              <a:rPr lang="en-US" dirty="0"/>
              <a:t>m</a:t>
            </a:r>
            <a:r>
              <a:rPr lang="en-US" dirty="0" smtClean="0"/>
              <a:t>orbidity and mortality</a:t>
            </a:r>
          </a:p>
        </p:txBody>
      </p:sp>
      <p:sp>
        <p:nvSpPr>
          <p:cNvPr id="21507" name="Rectangle 3"/>
          <p:cNvSpPr>
            <a:spLocks noGrp="1" noChangeArrowheads="1"/>
          </p:cNvSpPr>
          <p:nvPr>
            <p:ph type="body" sz="half" idx="2"/>
          </p:nvPr>
        </p:nvSpPr>
        <p:spPr>
          <a:xfrm>
            <a:off x="4953000" y="2057400"/>
            <a:ext cx="3962400" cy="4114800"/>
          </a:xfrm>
        </p:spPr>
        <p:txBody>
          <a:bodyPr/>
          <a:lstStyle/>
          <a:p>
            <a:pPr eaLnBrk="1" hangingPunct="1">
              <a:buFont typeface="Wingdings" pitchFamily="2" charset="2"/>
              <a:buNone/>
            </a:pPr>
            <a:r>
              <a:rPr lang="en-US" altLang="en-US" sz="2000" dirty="0" smtClean="0"/>
              <a:t>Of the </a:t>
            </a:r>
            <a:r>
              <a:rPr lang="en-US" altLang="en-US" sz="2000" b="1" dirty="0" smtClean="0">
                <a:solidFill>
                  <a:srgbClr val="FFFF00"/>
                </a:solidFill>
              </a:rPr>
              <a:t>more than two million </a:t>
            </a:r>
          </a:p>
          <a:p>
            <a:pPr eaLnBrk="1" hangingPunct="1">
              <a:buFont typeface="Wingdings" pitchFamily="2" charset="2"/>
              <a:buNone/>
            </a:pPr>
            <a:r>
              <a:rPr lang="en-US" altLang="en-US" sz="2000" b="1" dirty="0" smtClean="0">
                <a:solidFill>
                  <a:srgbClr val="FFFF00"/>
                </a:solidFill>
              </a:rPr>
              <a:t>deaths each year in </a:t>
            </a:r>
            <a:r>
              <a:rPr lang="en-US" altLang="en-US" sz="2000" b="1" dirty="0" smtClean="0">
                <a:solidFill>
                  <a:srgbClr val="FFFF00"/>
                </a:solidFill>
              </a:rPr>
              <a:t>the </a:t>
            </a:r>
          </a:p>
          <a:p>
            <a:pPr eaLnBrk="1" hangingPunct="1">
              <a:buFont typeface="Wingdings" pitchFamily="2" charset="2"/>
              <a:buNone/>
            </a:pPr>
            <a:r>
              <a:rPr lang="en-US" altLang="en-US" sz="2000" b="1" dirty="0" smtClean="0">
                <a:solidFill>
                  <a:srgbClr val="FFFF00"/>
                </a:solidFill>
              </a:rPr>
              <a:t>United States</a:t>
            </a:r>
            <a:r>
              <a:rPr lang="en-US" altLang="en-US" sz="2000" b="1" dirty="0" smtClean="0">
                <a:solidFill>
                  <a:srgbClr val="FFFF00"/>
                </a:solidFill>
              </a:rPr>
              <a:t>,</a:t>
            </a:r>
            <a:r>
              <a:rPr lang="en-US" altLang="en-US" sz="2000" dirty="0" smtClean="0"/>
              <a:t> </a:t>
            </a:r>
            <a:r>
              <a:rPr lang="en-US" altLang="en-US" sz="2000" dirty="0" smtClean="0"/>
              <a:t>approximately</a:t>
            </a:r>
            <a:r>
              <a:rPr lang="en-US" altLang="en-US" sz="2000" dirty="0" smtClean="0"/>
              <a:t> </a:t>
            </a:r>
          </a:p>
          <a:p>
            <a:pPr eaLnBrk="1" hangingPunct="1">
              <a:buFont typeface="Wingdings" pitchFamily="2" charset="2"/>
              <a:buNone/>
            </a:pPr>
            <a:r>
              <a:rPr lang="en-US" altLang="en-US" sz="2000" b="1" dirty="0" smtClean="0">
                <a:solidFill>
                  <a:srgbClr val="FFFF00"/>
                </a:solidFill>
              </a:rPr>
              <a:t>one </a:t>
            </a:r>
            <a:r>
              <a:rPr lang="en-US" altLang="en-US" sz="2000" b="1" dirty="0" smtClean="0">
                <a:solidFill>
                  <a:srgbClr val="FFFF00"/>
                </a:solidFill>
              </a:rPr>
              <a:t>in four </a:t>
            </a:r>
            <a:r>
              <a:rPr lang="en-US" altLang="en-US" sz="2000" b="1" dirty="0" smtClean="0">
                <a:solidFill>
                  <a:srgbClr val="FFFF00"/>
                </a:solidFill>
              </a:rPr>
              <a:t>is attributable </a:t>
            </a:r>
            <a:r>
              <a:rPr lang="en-US" altLang="en-US" sz="2000" b="1" dirty="0" smtClean="0">
                <a:solidFill>
                  <a:srgbClr val="FFFF00"/>
                </a:solidFill>
              </a:rPr>
              <a:t>to </a:t>
            </a:r>
            <a:endParaRPr lang="en-US" altLang="en-US" sz="2000" b="1" dirty="0" smtClean="0">
              <a:solidFill>
                <a:srgbClr val="FFFF00"/>
              </a:solidFill>
            </a:endParaRPr>
          </a:p>
          <a:p>
            <a:pPr eaLnBrk="1" hangingPunct="1">
              <a:buFont typeface="Wingdings" pitchFamily="2" charset="2"/>
              <a:buNone/>
            </a:pPr>
            <a:r>
              <a:rPr lang="en-US" altLang="en-US" sz="2000" b="1" dirty="0" smtClean="0">
                <a:solidFill>
                  <a:srgbClr val="FFFF00"/>
                </a:solidFill>
              </a:rPr>
              <a:t>alcohol</a:t>
            </a:r>
            <a:r>
              <a:rPr lang="en-US" altLang="en-US" sz="2000" b="1" dirty="0" smtClean="0">
                <a:solidFill>
                  <a:srgbClr val="FFFF00"/>
                </a:solidFill>
              </a:rPr>
              <a:t>, </a:t>
            </a:r>
            <a:r>
              <a:rPr lang="en-US" altLang="en-US" sz="2000" b="1" dirty="0" smtClean="0">
                <a:solidFill>
                  <a:srgbClr val="FFFF00"/>
                </a:solidFill>
              </a:rPr>
              <a:t>tobacco</a:t>
            </a:r>
            <a:r>
              <a:rPr lang="en-US" altLang="en-US" sz="2000" b="1" dirty="0" smtClean="0">
                <a:solidFill>
                  <a:srgbClr val="FFFF00"/>
                </a:solidFill>
              </a:rPr>
              <a:t>, </a:t>
            </a:r>
            <a:r>
              <a:rPr lang="en-US" altLang="en-US" sz="2000" b="1" dirty="0" smtClean="0">
                <a:solidFill>
                  <a:srgbClr val="FFFF00"/>
                </a:solidFill>
              </a:rPr>
              <a:t>illicit </a:t>
            </a:r>
            <a:r>
              <a:rPr lang="en-US" altLang="en-US" sz="2000" b="1" dirty="0" smtClean="0">
                <a:solidFill>
                  <a:srgbClr val="FFFF00"/>
                </a:solidFill>
              </a:rPr>
              <a:t>drug </a:t>
            </a:r>
            <a:endParaRPr lang="en-US" altLang="en-US" sz="2000" b="1" dirty="0" smtClean="0">
              <a:solidFill>
                <a:srgbClr val="FFFF00"/>
              </a:solidFill>
            </a:endParaRPr>
          </a:p>
          <a:p>
            <a:pPr eaLnBrk="1" hangingPunct="1">
              <a:buFont typeface="Wingdings" pitchFamily="2" charset="2"/>
              <a:buNone/>
            </a:pPr>
            <a:r>
              <a:rPr lang="en-US" altLang="en-US" sz="2000" b="1" dirty="0" smtClean="0">
                <a:solidFill>
                  <a:srgbClr val="FFFF00"/>
                </a:solidFill>
              </a:rPr>
              <a:t>use</a:t>
            </a:r>
            <a:r>
              <a:rPr lang="en-US" altLang="en-US" sz="2000" b="1" dirty="0" smtClean="0">
                <a:solidFill>
                  <a:srgbClr val="FFFF00"/>
                </a:solidFill>
              </a:rPr>
              <a:t>.</a:t>
            </a:r>
          </a:p>
          <a:p>
            <a:pPr eaLnBrk="1" hangingPunct="1">
              <a:buFont typeface="Wingdings" pitchFamily="2" charset="2"/>
              <a:buNone/>
            </a:pPr>
            <a:endParaRPr lang="en-US" altLang="en-US" sz="800" strike="sngStrike" dirty="0" smtClean="0"/>
          </a:p>
          <a:p>
            <a:pPr eaLnBrk="1" hangingPunct="1">
              <a:buFont typeface="Wingdings" pitchFamily="2" charset="2"/>
              <a:buNone/>
            </a:pPr>
            <a:r>
              <a:rPr lang="en-US" altLang="en-US" sz="2400" dirty="0" smtClean="0"/>
              <a:t>Tobacco	         440,000</a:t>
            </a:r>
          </a:p>
          <a:p>
            <a:pPr eaLnBrk="1" hangingPunct="1">
              <a:buFont typeface="Wingdings" pitchFamily="2" charset="2"/>
              <a:buNone/>
            </a:pPr>
            <a:r>
              <a:rPr lang="en-US" altLang="en-US" sz="2400" dirty="0" smtClean="0"/>
              <a:t>Alcohol	         </a:t>
            </a:r>
            <a:r>
              <a:rPr lang="en-US" altLang="en-US" sz="2400" dirty="0" smtClean="0"/>
              <a:t>110</a:t>
            </a:r>
            <a:r>
              <a:rPr lang="en-US" altLang="en-US" sz="2400" dirty="0" smtClean="0"/>
              <a:t>,000</a:t>
            </a:r>
            <a:endParaRPr lang="en-US" altLang="en-US" sz="2400" dirty="0" smtClean="0"/>
          </a:p>
          <a:p>
            <a:pPr eaLnBrk="1" hangingPunct="1">
              <a:buFont typeface="Wingdings" pitchFamily="2" charset="2"/>
              <a:buNone/>
            </a:pPr>
            <a:r>
              <a:rPr lang="en-US" altLang="en-US" sz="2400" b="1" dirty="0" smtClean="0">
                <a:solidFill>
                  <a:srgbClr val="FFFF00"/>
                </a:solidFill>
              </a:rPr>
              <a:t>Prescriptions       </a:t>
            </a:r>
            <a:r>
              <a:rPr lang="en-US" altLang="en-US" sz="2400" b="1" dirty="0" smtClean="0">
                <a:solidFill>
                  <a:srgbClr val="FFFF00"/>
                </a:solidFill>
              </a:rPr>
              <a:t>20,000</a:t>
            </a:r>
            <a:endParaRPr lang="en-US" altLang="en-US" sz="2400" b="1" dirty="0" smtClean="0">
              <a:solidFill>
                <a:srgbClr val="FFFF00"/>
              </a:solidFill>
            </a:endParaRPr>
          </a:p>
          <a:p>
            <a:pPr eaLnBrk="1" hangingPunct="1">
              <a:buFont typeface="Wingdings" pitchFamily="2" charset="2"/>
              <a:buNone/>
            </a:pPr>
            <a:r>
              <a:rPr lang="en-US" altLang="en-US" sz="2400" dirty="0" smtClean="0"/>
              <a:t>Other </a:t>
            </a:r>
            <a:r>
              <a:rPr lang="en-US" altLang="en-US" sz="2400" dirty="0" err="1" smtClean="0"/>
              <a:t>Illlicits</a:t>
            </a:r>
            <a:r>
              <a:rPr lang="en-US" altLang="en-US" sz="2400" dirty="0" smtClean="0"/>
              <a:t>           16,000</a:t>
            </a:r>
          </a:p>
          <a:p>
            <a:pPr eaLnBrk="1" hangingPunct="1">
              <a:buFont typeface="Wingdings" pitchFamily="2" charset="2"/>
              <a:buNone/>
            </a:pPr>
            <a:endParaRPr lang="en-US" altLang="en-US" sz="2400" dirty="0" smtClean="0"/>
          </a:p>
          <a:p>
            <a:pPr eaLnBrk="1" hangingPunct="1">
              <a:buFont typeface="Wingdings" pitchFamily="2" charset="2"/>
              <a:buNone/>
            </a:pPr>
            <a:endParaRPr lang="en-US" altLang="en-US" sz="2400" dirty="0" smtClean="0"/>
          </a:p>
        </p:txBody>
      </p:sp>
      <p:pic>
        <p:nvPicPr>
          <p:cNvPr id="409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133600"/>
            <a:ext cx="3505200" cy="3983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298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pPr eaLnBrk="1" hangingPunct="1">
              <a:defRPr/>
            </a:pPr>
            <a:r>
              <a:rPr lang="en-US" dirty="0" smtClean="0"/>
              <a:t>the human element</a:t>
            </a:r>
          </a:p>
        </p:txBody>
      </p:sp>
      <p:sp>
        <p:nvSpPr>
          <p:cNvPr id="23555" name="Rectangle 3"/>
          <p:cNvSpPr>
            <a:spLocks noGrp="1" noChangeArrowheads="1"/>
          </p:cNvSpPr>
          <p:nvPr>
            <p:ph type="body" sz="half" idx="2"/>
          </p:nvPr>
        </p:nvSpPr>
        <p:spPr>
          <a:xfrm>
            <a:off x="4495800" y="2057400"/>
            <a:ext cx="4495800" cy="4343400"/>
          </a:xfrm>
        </p:spPr>
        <p:txBody>
          <a:bodyPr/>
          <a:lstStyle/>
          <a:p>
            <a:pPr eaLnBrk="1" hangingPunct="1"/>
            <a:r>
              <a:rPr lang="en-US" altLang="en-US" sz="2400" dirty="0" smtClean="0"/>
              <a:t>One in four children in the U.S. (about 18 million, or 28.6 percent) is exposed to alcohol abuse or dependence in their families before the age of 18 (Grant, 2000).</a:t>
            </a:r>
          </a:p>
          <a:p>
            <a:pPr eaLnBrk="1" hangingPunct="1">
              <a:buFont typeface="Wingdings" pitchFamily="2" charset="2"/>
              <a:buNone/>
            </a:pPr>
            <a:endParaRPr lang="en-US" altLang="en-US" sz="1200" dirty="0" smtClean="0"/>
          </a:p>
          <a:p>
            <a:pPr eaLnBrk="1" hangingPunct="1"/>
            <a:r>
              <a:rPr lang="en-US" altLang="en-US" sz="2400" dirty="0" smtClean="0"/>
              <a:t>More than half of all adults (98 million, or 52.9%) have an alcoholic family member (Dawson &amp; Grant, 1998).</a:t>
            </a:r>
          </a:p>
        </p:txBody>
      </p:sp>
      <p:pic>
        <p:nvPicPr>
          <p:cNvPr id="23556" name="Picture 4" descr="right_image_methodolog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33600"/>
            <a:ext cx="3048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556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self-reflection</a:t>
            </a:r>
            <a:endParaRPr lang="en-US" dirty="0"/>
          </a:p>
        </p:txBody>
      </p:sp>
      <p:sp>
        <p:nvSpPr>
          <p:cNvPr id="3" name="Text Placeholder 2"/>
          <p:cNvSpPr>
            <a:spLocks noGrp="1"/>
          </p:cNvSpPr>
          <p:nvPr>
            <p:ph type="body" sz="half" idx="1"/>
          </p:nvPr>
        </p:nvSpPr>
        <p:spPr>
          <a:xfrm>
            <a:off x="1066800" y="1981200"/>
            <a:ext cx="3771900" cy="4724400"/>
          </a:xfrm>
        </p:spPr>
        <p:txBody>
          <a:bodyPr>
            <a:normAutofit fontScale="70000" lnSpcReduction="20000"/>
          </a:bodyPr>
          <a:lstStyle/>
          <a:p>
            <a:pPr marL="0" indent="0">
              <a:buFont typeface="Wingdings" pitchFamily="2" charset="2"/>
              <a:buNone/>
              <a:defRPr/>
            </a:pPr>
            <a:r>
              <a:rPr lang="en-US" dirty="0" smtClean="0"/>
              <a:t>“Given these statistics, it is perfectly understandable—perhaps even predictable—that a great many people…might have strong personal feelings about addictions.  In order to provide optimal care, it is important…to first examine [our] own attitudes, beliefs, and potential biases regarding the treatment of patients with possible substance use disorders.”  </a:t>
            </a:r>
            <a:endParaRPr lang="en-US" dirty="0"/>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25" y="1981200"/>
            <a:ext cx="3649663" cy="381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TextBox 5"/>
          <p:cNvSpPr txBox="1">
            <a:spLocks noChangeArrowheads="1"/>
          </p:cNvSpPr>
          <p:nvPr/>
        </p:nvSpPr>
        <p:spPr bwMode="auto">
          <a:xfrm>
            <a:off x="5562600" y="5903913"/>
            <a:ext cx="249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a:spcBef>
                <a:spcPct val="20000"/>
              </a:spcBef>
              <a:buClr>
                <a:schemeClr val="tx1"/>
              </a:buClr>
              <a:buSzPct val="125000"/>
              <a:buFont typeface="Wingdings" pitchFamily="2" charset="2"/>
              <a:buChar char="§"/>
              <a:defRPr sz="2800">
                <a:solidFill>
                  <a:schemeClr val="tx1"/>
                </a:solidFill>
                <a:latin typeface="Tahoma" pitchFamily="34" charset="0"/>
                <a:cs typeface="Arial"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a:spcBef>
                <a:spcPct val="20000"/>
              </a:spcBef>
              <a:buClr>
                <a:schemeClr val="tx1"/>
              </a:buClr>
              <a:buSzPct val="135000"/>
              <a:buFont typeface="Wingdings" pitchFamily="2" charset="2"/>
              <a:buChar char="§"/>
              <a:defRPr sz="2000">
                <a:solidFill>
                  <a:schemeClr val="tx1"/>
                </a:solidFill>
                <a:latin typeface="Tahoma" pitchFamily="34" charset="0"/>
                <a:cs typeface="Arial"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spcBef>
                <a:spcPct val="0"/>
              </a:spcBef>
              <a:buClrTx/>
              <a:buSzTx/>
              <a:buFontTx/>
              <a:buNone/>
            </a:pPr>
            <a:r>
              <a:rPr lang="en-US" altLang="en-US" sz="2000" i="0" u="none">
                <a:cs typeface="Tahoma" pitchFamily="34" charset="0"/>
              </a:rPr>
              <a:t>www.curtnerart.com</a:t>
            </a:r>
          </a:p>
        </p:txBody>
      </p:sp>
    </p:spTree>
    <p:extLst>
      <p:ext uri="{BB962C8B-B14F-4D97-AF65-F5344CB8AC3E}">
        <p14:creationId xmlns:p14="http://schemas.microsoft.com/office/powerpoint/2010/main" val="3294123986"/>
      </p:ext>
    </p:extLst>
  </p:cSld>
  <p:clrMapOvr>
    <a:masterClrMapping/>
  </p:clrMapOvr>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1"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1"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46306595</TotalTime>
  <Pages>13</Pages>
  <Words>5510</Words>
  <Application>Microsoft Office PowerPoint</Application>
  <PresentationFormat>On-screen Show (4:3)</PresentationFormat>
  <Paragraphs>656</Paragraphs>
  <Slides>58</Slides>
  <Notes>1</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Shimmer</vt:lpstr>
      <vt:lpstr>PowerPoint Presentation</vt:lpstr>
      <vt:lpstr>contact information</vt:lpstr>
      <vt:lpstr>outline (part 1 of 2)</vt:lpstr>
      <vt:lpstr>outline (part 2 of 2)</vt:lpstr>
      <vt:lpstr>two articles, one message</vt:lpstr>
      <vt:lpstr>“the nation’s number one  health problem”</vt:lpstr>
      <vt:lpstr>morbidity and mortality</vt:lpstr>
      <vt:lpstr>the human element</vt:lpstr>
      <vt:lpstr>self-reflection</vt:lpstr>
      <vt:lpstr>conceptual models of addiction</vt:lpstr>
      <vt:lpstr>moral or criminal model</vt:lpstr>
      <vt:lpstr>twelve step model</vt:lpstr>
      <vt:lpstr>disease model</vt:lpstr>
      <vt:lpstr>behavioral model</vt:lpstr>
      <vt:lpstr>self-medication hypothesis </vt:lpstr>
      <vt:lpstr>bio-psycho-social-spiritual model</vt:lpstr>
      <vt:lpstr>definition of addiction</vt:lpstr>
      <vt:lpstr>tobacco use</vt:lpstr>
      <vt:lpstr>alcohol use</vt:lpstr>
      <vt:lpstr>cannabis use</vt:lpstr>
      <vt:lpstr>nonmedical use of prescription medications</vt:lpstr>
      <vt:lpstr>prescribing and use</vt:lpstr>
      <vt:lpstr>overdoses and death</vt:lpstr>
      <vt:lpstr>opioids, pregnant women, infants, and the elderly</vt:lpstr>
      <vt:lpstr>what’s wrong with the status quo?</vt:lpstr>
      <vt:lpstr>PowerPoint Presentation</vt:lpstr>
      <vt:lpstr>Box 4: USPSTF recommendations pertaining to substance use and related disorders </vt:lpstr>
      <vt:lpstr>USPSTF “I Statements”</vt:lpstr>
      <vt:lpstr>other recommendations</vt:lpstr>
      <vt:lpstr>historic perspective</vt:lpstr>
      <vt:lpstr>SBIRT: Screening, Brief Intervention and Referral to Treatment</vt:lpstr>
      <vt:lpstr>universal screening</vt:lpstr>
      <vt:lpstr>PowerPoint Presentation</vt:lpstr>
      <vt:lpstr>PowerPoint Presentation</vt:lpstr>
      <vt:lpstr>PowerPoint Presentation</vt:lpstr>
      <vt:lpstr>contents of a standard alcoholic drink</vt:lpstr>
      <vt:lpstr>other alcoholic beverage drink conversions</vt:lpstr>
      <vt:lpstr>NIAAA Clinician’s Guide</vt:lpstr>
      <vt:lpstr>brief intervention</vt:lpstr>
      <vt:lpstr>Transtheoretical Stages of Change Model ( Prochaska and DiClemente )</vt:lpstr>
      <vt:lpstr>FRAMES</vt:lpstr>
      <vt:lpstr>how many sessions?</vt:lpstr>
      <vt:lpstr>PowerPoint Presentation</vt:lpstr>
      <vt:lpstr>PowerPoint Presentation</vt:lpstr>
      <vt:lpstr>referral to treatment</vt:lpstr>
      <vt:lpstr>other considerations: mutual help groups</vt:lpstr>
      <vt:lpstr>medications for addictions</vt:lpstr>
      <vt:lpstr>other medications</vt:lpstr>
      <vt:lpstr>pain management</vt:lpstr>
      <vt:lpstr>current practice</vt:lpstr>
      <vt:lpstr>barriers to delivery</vt:lpstr>
      <vt:lpstr>characteristics of organizations that facilitate best practice</vt:lpstr>
      <vt:lpstr>team-based approach</vt:lpstr>
      <vt:lpstr>impact of  changes within health care</vt:lpstr>
      <vt:lpstr>Affordable Care Act</vt:lpstr>
      <vt:lpstr>Patient-Centered Medical Homes (PCMH)</vt:lpstr>
      <vt:lpstr>summary</vt:lpstr>
      <vt:lpstr>questions, answers,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Acupuncture Detoxification, Nicotine</dc:title>
  <dc:creator>Stephen Strobbe</dc:creator>
  <cp:lastModifiedBy>Strobbe, Stephen</cp:lastModifiedBy>
  <cp:revision>444</cp:revision>
  <cp:lastPrinted>2011-11-10T13:46:04Z</cp:lastPrinted>
  <dcterms:created xsi:type="dcterms:W3CDTF">1998-11-03T10:03:18Z</dcterms:created>
  <dcterms:modified xsi:type="dcterms:W3CDTF">2015-11-16T19:08:12Z</dcterms:modified>
</cp:coreProperties>
</file>