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17" r:id="rId2"/>
    <p:sldMasterId id="2147483683" r:id="rId3"/>
    <p:sldMasterId id="2147483762" r:id="rId4"/>
    <p:sldMasterId id="2147483779" r:id="rId5"/>
  </p:sldMasterIdLst>
  <p:notesMasterIdLst>
    <p:notesMasterId r:id="rId19"/>
  </p:notesMasterIdLst>
  <p:handoutMasterIdLst>
    <p:handoutMasterId r:id="rId20"/>
  </p:handoutMasterIdLst>
  <p:sldIdLst>
    <p:sldId id="412" r:id="rId6"/>
    <p:sldId id="417" r:id="rId7"/>
    <p:sldId id="413" r:id="rId8"/>
    <p:sldId id="414" r:id="rId9"/>
    <p:sldId id="415" r:id="rId10"/>
    <p:sldId id="416" r:id="rId11"/>
    <p:sldId id="258" r:id="rId12"/>
    <p:sldId id="407" r:id="rId13"/>
    <p:sldId id="421" r:id="rId14"/>
    <p:sldId id="300" r:id="rId15"/>
    <p:sldId id="422" r:id="rId16"/>
    <p:sldId id="419" r:id="rId17"/>
    <p:sldId id="420"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phanie Callinan" initials="AA"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8FE2FF"/>
    <a:srgbClr val="66FFFF"/>
    <a:srgbClr val="99CCFF"/>
    <a:srgbClr val="33CCCC"/>
    <a:srgbClr val="FF9900"/>
    <a:srgbClr val="008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0226" autoAdjust="0"/>
    <p:restoredTop sz="64721" autoAdjust="0"/>
  </p:normalViewPr>
  <p:slideViewPr>
    <p:cSldViewPr>
      <p:cViewPr varScale="1">
        <p:scale>
          <a:sx n="70" d="100"/>
          <a:sy n="70" d="100"/>
        </p:scale>
        <p:origin x="486"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1632" y="-3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8FDFBCA-8F1C-4CEC-AE34-8B7C5741D3CD}" type="datetimeFigureOut">
              <a:rPr lang="en-US"/>
              <a:pPr>
                <a:defRPr/>
              </a:pPr>
              <a:t>10/21/2016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6C1FC05-C1A7-44D4-9227-0A2821226C4B}" type="slidenum">
              <a:rPr lang="en-US"/>
              <a:pPr>
                <a:defRPr/>
              </a:pPr>
              <a:t>‹#›</a:t>
            </a:fld>
            <a:endParaRPr lang="en-US"/>
          </a:p>
        </p:txBody>
      </p:sp>
    </p:spTree>
    <p:extLst>
      <p:ext uri="{BB962C8B-B14F-4D97-AF65-F5344CB8AC3E}">
        <p14:creationId xmlns:p14="http://schemas.microsoft.com/office/powerpoint/2010/main" val="39946010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2DF24F6-ED45-42C6-AE0C-B720351E06D6}" type="datetimeFigureOut">
              <a:rPr lang="en-US"/>
              <a:pPr>
                <a:defRPr/>
              </a:pPr>
              <a:t>10/21/2016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Speaker Tips</a:t>
            </a:r>
          </a:p>
          <a:p>
            <a:pPr lvl="1"/>
            <a:r>
              <a:rPr lang="en-US" noProof="0" dirty="0" smtClean="0"/>
              <a:t>Did the audience name pain, anxiety and sleep meds?  What did they identify? Ask them if they can name any pain meds, any anxiety meds and any sleep meds. Have they noticed any of their friends or family have problems with these medications?</a:t>
            </a:r>
          </a:p>
          <a:p>
            <a:pPr lvl="1"/>
            <a:endParaRPr lang="en-US" noProof="0" dirty="0" smtClean="0"/>
          </a:p>
          <a:p>
            <a:pPr lvl="1"/>
            <a:r>
              <a:rPr lang="en-US" noProof="0" dirty="0" smtClean="0"/>
              <a:t>Teaching Points:</a:t>
            </a:r>
          </a:p>
          <a:p>
            <a:pPr lvl="1"/>
            <a:r>
              <a:rPr lang="en-US" noProof="0" dirty="0" smtClean="0"/>
              <a:t>Examples of pain medicines that are commonly abused are: </a:t>
            </a:r>
          </a:p>
          <a:p>
            <a:pPr lvl="1"/>
            <a:r>
              <a:rPr lang="en-US" noProof="0" dirty="0" smtClean="0"/>
              <a:t>	- Morphine (MS </a:t>
            </a:r>
            <a:r>
              <a:rPr lang="en-US" noProof="0" dirty="0" err="1" smtClean="0"/>
              <a:t>Contin</a:t>
            </a:r>
            <a:r>
              <a:rPr lang="en-US" noProof="0" dirty="0" smtClean="0"/>
              <a:t> and others)</a:t>
            </a:r>
          </a:p>
          <a:p>
            <a:pPr lvl="1"/>
            <a:r>
              <a:rPr lang="en-US" noProof="0" dirty="0" smtClean="0"/>
              <a:t>	- Codeine (Tylenol w codeine and others)</a:t>
            </a:r>
          </a:p>
          <a:p>
            <a:pPr lvl="1"/>
            <a:r>
              <a:rPr lang="en-US" noProof="0" dirty="0" smtClean="0"/>
              <a:t>	- Hydrocodone (</a:t>
            </a:r>
            <a:r>
              <a:rPr lang="en-US" noProof="0" dirty="0" err="1" smtClean="0"/>
              <a:t>Vicodin</a:t>
            </a:r>
            <a:r>
              <a:rPr lang="en-US" noProof="0" dirty="0" smtClean="0"/>
              <a:t>, </a:t>
            </a:r>
            <a:r>
              <a:rPr lang="en-US" noProof="0" dirty="0" err="1" smtClean="0"/>
              <a:t>Lorco</a:t>
            </a:r>
            <a:r>
              <a:rPr lang="en-US" noProof="0" dirty="0" smtClean="0"/>
              <a:t> and others)</a:t>
            </a:r>
          </a:p>
          <a:p>
            <a:pPr lvl="1"/>
            <a:r>
              <a:rPr lang="en-US" noProof="0" dirty="0" smtClean="0"/>
              <a:t>                          - Oxycodone (</a:t>
            </a:r>
            <a:r>
              <a:rPr lang="en-US" noProof="0" dirty="0" err="1" smtClean="0"/>
              <a:t>OxyContin</a:t>
            </a:r>
            <a:r>
              <a:rPr lang="en-US" noProof="0" dirty="0" smtClean="0"/>
              <a:t> and others)</a:t>
            </a:r>
          </a:p>
          <a:p>
            <a:pPr lvl="1"/>
            <a:r>
              <a:rPr lang="en-US" noProof="0" dirty="0" smtClean="0"/>
              <a:t>Examples of medicines for anxiety that are commonly abused are:</a:t>
            </a:r>
          </a:p>
          <a:p>
            <a:pPr lvl="1"/>
            <a:r>
              <a:rPr lang="en-US" noProof="0" dirty="0" smtClean="0"/>
              <a:t>	- </a:t>
            </a:r>
            <a:r>
              <a:rPr lang="en-US" noProof="0" dirty="0" err="1" smtClean="0"/>
              <a:t>Lorazepam</a:t>
            </a:r>
            <a:r>
              <a:rPr lang="en-US" noProof="0" dirty="0" smtClean="0"/>
              <a:t> (Ativan)</a:t>
            </a:r>
          </a:p>
          <a:p>
            <a:pPr lvl="1"/>
            <a:r>
              <a:rPr lang="en-US" noProof="0" dirty="0" smtClean="0"/>
              <a:t>	- Alprazolam (Xanax)</a:t>
            </a:r>
          </a:p>
          <a:p>
            <a:pPr lvl="1"/>
            <a:r>
              <a:rPr lang="en-US" noProof="0" dirty="0" smtClean="0"/>
              <a:t>	- Diazepam (Valium)</a:t>
            </a:r>
          </a:p>
          <a:p>
            <a:pPr lvl="1"/>
            <a:r>
              <a:rPr lang="en-US" noProof="0" dirty="0" smtClean="0"/>
              <a:t>	- Clonazepam ( </a:t>
            </a:r>
            <a:r>
              <a:rPr lang="en-US" noProof="0" dirty="0" err="1" smtClean="0"/>
              <a:t>Klonopin</a:t>
            </a:r>
            <a:r>
              <a:rPr lang="en-US" noProof="0" dirty="0" smtClean="0"/>
              <a:t>)</a:t>
            </a:r>
          </a:p>
          <a:p>
            <a:pPr lvl="1"/>
            <a:r>
              <a:rPr lang="en-US" noProof="0" dirty="0" smtClean="0"/>
              <a:t>Examples of sleep medicines that are commonly abused are:</a:t>
            </a:r>
          </a:p>
          <a:p>
            <a:pPr lvl="1"/>
            <a:r>
              <a:rPr lang="en-US" noProof="0" dirty="0" smtClean="0"/>
              <a:t>	- </a:t>
            </a:r>
            <a:r>
              <a:rPr lang="en-US" noProof="0" dirty="0" err="1" smtClean="0"/>
              <a:t>Zolpidem</a:t>
            </a:r>
            <a:r>
              <a:rPr lang="en-US" noProof="0" dirty="0" smtClean="0"/>
              <a:t> (Ambien)</a:t>
            </a:r>
          </a:p>
          <a:p>
            <a:pPr lvl="1"/>
            <a:r>
              <a:rPr lang="en-US" noProof="0" dirty="0" smtClean="0"/>
              <a:t>	- </a:t>
            </a:r>
            <a:r>
              <a:rPr lang="en-US" noProof="0" dirty="0" err="1" smtClean="0"/>
              <a:t>Zalepon</a:t>
            </a:r>
            <a:r>
              <a:rPr lang="en-US" noProof="0" dirty="0" smtClean="0"/>
              <a:t> (Sonata)</a:t>
            </a:r>
          </a:p>
          <a:p>
            <a:pPr lvl="1"/>
            <a:r>
              <a:rPr lang="en-US" noProof="0" dirty="0" smtClean="0"/>
              <a:t>	- </a:t>
            </a:r>
            <a:r>
              <a:rPr lang="en-US" noProof="0" dirty="0" err="1" smtClean="0"/>
              <a:t>Temazepam</a:t>
            </a:r>
            <a:r>
              <a:rPr lang="en-US" noProof="0" dirty="0" smtClean="0"/>
              <a:t> (</a:t>
            </a:r>
            <a:r>
              <a:rPr lang="en-US" noProof="0" dirty="0" err="1" smtClean="0"/>
              <a:t>Restoril</a:t>
            </a:r>
            <a:r>
              <a:rPr lang="en-US" noProof="0" dirty="0" smtClean="0"/>
              <a:t>)</a:t>
            </a:r>
          </a:p>
          <a:p>
            <a:pPr lvl="1"/>
            <a:r>
              <a:rPr lang="en-US" noProof="0" dirty="0" smtClean="0"/>
              <a:t>DO NOT DRINK ALCOHOL WITH THESE MEDICATIONS</a:t>
            </a:r>
          </a:p>
          <a:p>
            <a:pPr lvl="1"/>
            <a:r>
              <a:rPr lang="en-US" noProof="0" dirty="0" smtClean="0"/>
              <a:t>Be careful of duplicate medications prescribed by different doctors or dentists or during an emergency room or hospital visit (especially pain meds). It is ALWAYS important to make sure ALL prescribers know what meds you are taking. It is helpful to get all your prescriptions filled at the same pharmacy so they can watch out for duplicates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E163BEA-956A-4CF3-B270-C0C3823BF57B}" type="slidenum">
              <a:rPr lang="en-US"/>
              <a:pPr>
                <a:defRPr/>
              </a:pPr>
              <a:t>‹#›</a:t>
            </a:fld>
            <a:endParaRPr lang="en-US"/>
          </a:p>
        </p:txBody>
      </p:sp>
    </p:spTree>
    <p:extLst>
      <p:ext uri="{BB962C8B-B14F-4D97-AF65-F5344CB8AC3E}">
        <p14:creationId xmlns:p14="http://schemas.microsoft.com/office/powerpoint/2010/main" val="30926203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E163BEA-956A-4CF3-B270-C0C3823BF57B}" type="slidenum">
              <a:rPr lang="en-US" smtClean="0"/>
              <a:pPr>
                <a:defRPr/>
              </a:pPr>
              <a:t>1</a:t>
            </a:fld>
            <a:endParaRPr lang="en-US"/>
          </a:p>
        </p:txBody>
      </p:sp>
    </p:spTree>
    <p:extLst>
      <p:ext uri="{BB962C8B-B14F-4D97-AF65-F5344CB8AC3E}">
        <p14:creationId xmlns:p14="http://schemas.microsoft.com/office/powerpoint/2010/main" val="579868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xfrm>
            <a:off x="152400" y="4038600"/>
            <a:ext cx="6629400" cy="5181600"/>
          </a:xfrm>
          <a:noFill/>
        </p:spPr>
        <p:txBody>
          <a:bodyPr wrap="square" numCol="1" anchor="t" anchorCtr="0" compatLnSpc="1">
            <a:prstTxWarp prst="textNoShape">
              <a:avLst/>
            </a:prstTxWarp>
          </a:bodyPr>
          <a:lstStyle/>
          <a:p>
            <a:endParaRPr lang="en-US" b="1" u="sng" dirty="0" smtClean="0">
              <a:solidFill>
                <a:srgbClr val="6699FF"/>
              </a:solidFill>
            </a:endParaRPr>
          </a:p>
          <a:p>
            <a:r>
              <a:rPr lang="en-US" b="1" u="sng" dirty="0" smtClean="0">
                <a:solidFill>
                  <a:srgbClr val="6699FF"/>
                </a:solidFill>
              </a:rPr>
              <a:t>Teaching Points</a:t>
            </a:r>
            <a:r>
              <a:rPr lang="en-US" dirty="0" smtClean="0">
                <a:solidFill>
                  <a:srgbClr val="6699FF"/>
                </a:solidFill>
              </a:rPr>
              <a:t>:</a:t>
            </a:r>
          </a:p>
          <a:p>
            <a:pPr>
              <a:buFontTx/>
              <a:buChar char="•"/>
            </a:pPr>
            <a:r>
              <a:rPr lang="en-US" dirty="0" smtClean="0"/>
              <a:t>The combination of prescription drug misuse and abuse—the intentional taking of prescription drugs that are not medically necessary—is present in 11% of elderly individuals</a:t>
            </a:r>
            <a:r>
              <a:rPr lang="en-US" baseline="0" dirty="0" smtClean="0"/>
              <a:t> (</a:t>
            </a:r>
            <a:r>
              <a:rPr lang="en-US" baseline="0" dirty="0" err="1" smtClean="0"/>
              <a:t>Simoni-Wastila</a:t>
            </a:r>
            <a:r>
              <a:rPr lang="en-US" baseline="0" dirty="0" smtClean="0"/>
              <a:t> et al., 2006).</a:t>
            </a:r>
            <a:endParaRPr lang="en-US" strike="sngStrike" dirty="0" smtClean="0">
              <a:solidFill>
                <a:srgbClr val="FFC000"/>
              </a:solidFill>
            </a:endParaRPr>
          </a:p>
          <a:p>
            <a:pPr>
              <a:buFontTx/>
              <a:buChar char="•"/>
            </a:pPr>
            <a:r>
              <a:rPr lang="en-US" dirty="0" smtClean="0"/>
              <a:t>Data from the National Survey on Drug Use and Health indicate that nonmedical use of prescription medications is second only to alcohol abuse among adults older than 55 </a:t>
            </a:r>
            <a:r>
              <a:rPr lang="en-US" strike="noStrike" dirty="0" smtClean="0">
                <a:solidFill>
                  <a:srgbClr val="FFC000"/>
                </a:solidFill>
              </a:rPr>
              <a:t>(SAMHSA NDSUH, 2011). </a:t>
            </a:r>
          </a:p>
          <a:p>
            <a:pPr>
              <a:buFontTx/>
              <a:buChar char="•"/>
            </a:pPr>
            <a:r>
              <a:rPr lang="en-US" dirty="0" smtClean="0"/>
              <a:t>Emergency department (ED) visits involving drug misuse and abuse by adults aged 50 or older more than doubled between 2004 and 2008 (SAMHSA, 2010). </a:t>
            </a:r>
          </a:p>
          <a:p>
            <a:pPr>
              <a:buFontTx/>
              <a:buChar char="•"/>
            </a:pPr>
            <a:r>
              <a:rPr lang="en-US" dirty="0" smtClean="0"/>
              <a:t>One-fifth of ED visits were made by persons aged 70 or older.   </a:t>
            </a:r>
          </a:p>
          <a:p>
            <a:pPr>
              <a:buFontTx/>
              <a:buChar char="•"/>
            </a:pPr>
            <a:r>
              <a:rPr lang="en-US" dirty="0" smtClean="0"/>
              <a:t>More than one-third of ED visits made by older adults misusing or abusing pharmaceuticals resulted in a hospital admission; of these, nearly a quarter resulted in an admission to the intensive care unit.</a:t>
            </a:r>
          </a:p>
          <a:p>
            <a:pPr>
              <a:buFontTx/>
              <a:buChar char="•"/>
            </a:pPr>
            <a:r>
              <a:rPr lang="en-US" dirty="0" smtClean="0"/>
              <a:t>Nonmedical use of psychotherapeutic drugs among adults aged 50 years and older is projected to double over two decades, to 2.7 million by the year 2020 </a:t>
            </a:r>
            <a:r>
              <a:rPr lang="en-US" strike="noStrike" dirty="0" smtClean="0">
                <a:solidFill>
                  <a:srgbClr val="FFC000"/>
                </a:solidFill>
              </a:rPr>
              <a:t>(</a:t>
            </a:r>
            <a:r>
              <a:rPr lang="en-US" strike="noStrike" dirty="0" err="1" smtClean="0">
                <a:solidFill>
                  <a:srgbClr val="FFC000"/>
                </a:solidFill>
              </a:rPr>
              <a:t>Colliver</a:t>
            </a:r>
            <a:r>
              <a:rPr lang="en-US" strike="noStrike" dirty="0" smtClean="0">
                <a:solidFill>
                  <a:srgbClr val="FFC000"/>
                </a:solidFill>
              </a:rPr>
              <a:t> et al, 2006; Han et al, 2009)</a:t>
            </a:r>
            <a:r>
              <a:rPr lang="en-US" strike="noStrike" dirty="0" smtClean="0"/>
              <a:t>, </a:t>
            </a:r>
            <a:r>
              <a:rPr lang="en-US" dirty="0" smtClean="0"/>
              <a:t>with 4.4 million in need of substance abuse treatment </a:t>
            </a:r>
            <a:r>
              <a:rPr lang="en-US" u="none" strike="noStrike" dirty="0" smtClean="0">
                <a:solidFill>
                  <a:srgbClr val="FFC000"/>
                </a:solidFill>
              </a:rPr>
              <a:t>(</a:t>
            </a:r>
            <a:r>
              <a:rPr lang="en-US" u="none" strike="noStrike" dirty="0" err="1" smtClean="0">
                <a:solidFill>
                  <a:srgbClr val="FFC000"/>
                </a:solidFill>
              </a:rPr>
              <a:t>Gfroerer</a:t>
            </a:r>
            <a:r>
              <a:rPr lang="en-US" u="none" strike="noStrike" dirty="0" smtClean="0">
                <a:solidFill>
                  <a:srgbClr val="FFC000"/>
                </a:solidFill>
              </a:rPr>
              <a:t> et al, 2003).</a:t>
            </a:r>
          </a:p>
          <a:p>
            <a:r>
              <a:rPr lang="en-US" b="1" u="sng" dirty="0" smtClean="0">
                <a:solidFill>
                  <a:srgbClr val="00B050"/>
                </a:solidFill>
              </a:rPr>
              <a:t>Speaker Tip</a:t>
            </a:r>
            <a:r>
              <a:rPr lang="en-US" dirty="0" smtClean="0">
                <a:solidFill>
                  <a:srgbClr val="00B050"/>
                </a:solidFill>
              </a:rPr>
              <a:t>:</a:t>
            </a:r>
          </a:p>
          <a:p>
            <a:r>
              <a:rPr lang="en-US" dirty="0" smtClean="0"/>
              <a:t>Now is a good time to talk about the baby boomers and how THEY are making such an impact on these statistics.</a:t>
            </a:r>
          </a:p>
          <a:p>
            <a:r>
              <a:rPr lang="en-US" b="1" u="sng" dirty="0" smtClean="0">
                <a:solidFill>
                  <a:srgbClr val="6699FF"/>
                </a:solidFill>
              </a:rPr>
              <a:t>Teaching Points</a:t>
            </a:r>
            <a:r>
              <a:rPr lang="en-US" dirty="0" smtClean="0">
                <a:solidFill>
                  <a:srgbClr val="6699FF"/>
                </a:solidFill>
              </a:rPr>
              <a:t>:</a:t>
            </a:r>
          </a:p>
          <a:p>
            <a:r>
              <a:rPr lang="en-US" dirty="0" smtClean="0"/>
              <a:t>The “baby boom” generation (those born between 1946 and 1964) has experimented with alcohol and illicit drugs—such as marijuana, cocaine, heroin, methamphetamine—more than any previous generation and this group may have more lenient views on prescription medications and drug use compared to prior generations. Marijuana use is more common than nonmedical use of prescription drugs among adults aged 50-59, while nonmedical use of prescription drugs is more common in those aged 60 and older </a:t>
            </a:r>
            <a:r>
              <a:rPr lang="en-US" strike="noStrike" dirty="0" smtClean="0">
                <a:solidFill>
                  <a:srgbClr val="000000"/>
                </a:solidFill>
              </a:rPr>
              <a:t>(SAMHSA, 2011).</a:t>
            </a:r>
          </a:p>
        </p:txBody>
      </p:sp>
    </p:spTree>
    <p:extLst>
      <p:ext uri="{BB962C8B-B14F-4D97-AF65-F5344CB8AC3E}">
        <p14:creationId xmlns:p14="http://schemas.microsoft.com/office/powerpoint/2010/main" val="21362861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7E3902-784E-4B03-80CE-D784B9D52971}"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593732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 Recommendations:</a:t>
            </a:r>
          </a:p>
          <a:p>
            <a:endParaRPr lang="en-US" dirty="0" smtClean="0"/>
          </a:p>
          <a:p>
            <a:pPr marL="228600" indent="-228600">
              <a:buAutoNum type="arabicPeriod"/>
            </a:pPr>
            <a:r>
              <a:rPr lang="en-US" dirty="0" smtClean="0"/>
              <a:t>Increase collaboration within the key stakeholder partners.</a:t>
            </a:r>
          </a:p>
          <a:p>
            <a:pPr marL="228600" indent="-228600">
              <a:buAutoNum type="arabicPeriod"/>
            </a:pPr>
            <a:r>
              <a:rPr lang="en-US" dirty="0" smtClean="0"/>
              <a:t>Implement county-wide heroin overdose plan to save lives of our citizens. </a:t>
            </a:r>
          </a:p>
          <a:p>
            <a:pPr marL="228600" indent="-228600">
              <a:buAutoNum type="arabicPeriod"/>
            </a:pPr>
            <a:r>
              <a:rPr lang="en-US" dirty="0" smtClean="0"/>
              <a:t>Increase the number of providers who are implementing Screening, Brief Intervention and Referral for Treatment, so individuals receive services faster and have greater access to an addiction counselor or social worker. </a:t>
            </a:r>
          </a:p>
          <a:p>
            <a:pPr marL="228600" indent="-228600">
              <a:buAutoNum type="arabicPeriod"/>
            </a:pPr>
            <a:r>
              <a:rPr lang="en-US" dirty="0" smtClean="0"/>
              <a:t>Increase data-driven, high-impact options for treatment. </a:t>
            </a:r>
          </a:p>
          <a:p>
            <a:pPr marL="228600" indent="-228600">
              <a:buAutoNum type="arabicPeriod"/>
            </a:pPr>
            <a:r>
              <a:rPr lang="en-US" dirty="0" smtClean="0"/>
              <a:t>Ensure treatment on demand. </a:t>
            </a:r>
          </a:p>
          <a:p>
            <a:pPr marL="228600" indent="-228600">
              <a:buAutoNum type="arabicPeriod"/>
            </a:pPr>
            <a:r>
              <a:rPr lang="en-US" dirty="0" smtClean="0"/>
              <a:t>Investigate the feasibility of Post-Treatment Rehabilitation Housing </a:t>
            </a:r>
          </a:p>
          <a:p>
            <a:pPr marL="228600" indent="-228600">
              <a:buAutoNum type="arabicPeriod" startAt="7"/>
            </a:pPr>
            <a:r>
              <a:rPr lang="en-US" dirty="0" smtClean="0"/>
              <a:t>Increase Medical Assisted Treatment Providers. </a:t>
            </a:r>
          </a:p>
          <a:p>
            <a:pPr marL="228600" indent="-228600">
              <a:buAutoNum type="arabicPeriod" startAt="7"/>
            </a:pPr>
            <a:r>
              <a:rPr lang="en-US" dirty="0" smtClean="0"/>
              <a:t>Increase utilization of the Michigan Automated Prescription System among providers. </a:t>
            </a:r>
          </a:p>
          <a:p>
            <a:pPr marL="228600" indent="-228600">
              <a:buAutoNum type="arabicPeriod" startAt="9"/>
            </a:pPr>
            <a:r>
              <a:rPr lang="en-US" dirty="0" smtClean="0"/>
              <a:t>Implement a comprehensive strategy to educate and inform residents, businesses, health professionals and other key stakeholders about substance addiction to help reduce fear and combat stigma.</a:t>
            </a:r>
          </a:p>
          <a:p>
            <a:pPr marL="228600" indent="-228600">
              <a:buAutoNum type="arabicPeriod" startAt="9"/>
            </a:pPr>
            <a:r>
              <a:rPr lang="en-US" dirty="0" smtClean="0"/>
              <a:t> Coordinate efforts with treatment providers and law enforcement. </a:t>
            </a:r>
            <a:endParaRPr lang="en-US" dirty="0"/>
          </a:p>
        </p:txBody>
      </p:sp>
      <p:sp>
        <p:nvSpPr>
          <p:cNvPr id="4" name="Slide Number Placeholder 3"/>
          <p:cNvSpPr>
            <a:spLocks noGrp="1"/>
          </p:cNvSpPr>
          <p:nvPr>
            <p:ph type="sldNum" sz="quarter" idx="10"/>
          </p:nvPr>
        </p:nvSpPr>
        <p:spPr/>
        <p:txBody>
          <a:bodyPr/>
          <a:lstStyle/>
          <a:p>
            <a:pPr>
              <a:defRPr/>
            </a:pPr>
            <a:fld id="{3E163BEA-956A-4CF3-B270-C0C3823BF57B}" type="slidenum">
              <a:rPr lang="en-US" smtClean="0"/>
              <a:pPr>
                <a:defRPr/>
              </a:pPr>
              <a:t>12</a:t>
            </a:fld>
            <a:endParaRPr lang="en-US"/>
          </a:p>
        </p:txBody>
      </p:sp>
    </p:spTree>
    <p:extLst>
      <p:ext uri="{BB962C8B-B14F-4D97-AF65-F5344CB8AC3E}">
        <p14:creationId xmlns:p14="http://schemas.microsoft.com/office/powerpoint/2010/main" val="3409072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E163BEA-956A-4CF3-B270-C0C3823BF57B}" type="slidenum">
              <a:rPr lang="en-US" smtClean="0"/>
              <a:pPr>
                <a:defRPr/>
              </a:pPr>
              <a:t>13</a:t>
            </a:fld>
            <a:endParaRPr lang="en-US"/>
          </a:p>
        </p:txBody>
      </p:sp>
    </p:spTree>
    <p:extLst>
      <p:ext uri="{BB962C8B-B14F-4D97-AF65-F5344CB8AC3E}">
        <p14:creationId xmlns:p14="http://schemas.microsoft.com/office/powerpoint/2010/main" val="632454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E163BEA-956A-4CF3-B270-C0C3823BF57B}" type="slidenum">
              <a:rPr lang="en-US" smtClean="0"/>
              <a:pPr>
                <a:defRPr/>
              </a:pPr>
              <a:t>2</a:t>
            </a:fld>
            <a:endParaRPr lang="en-US"/>
          </a:p>
        </p:txBody>
      </p:sp>
    </p:spTree>
    <p:extLst>
      <p:ext uri="{BB962C8B-B14F-4D97-AF65-F5344CB8AC3E}">
        <p14:creationId xmlns:p14="http://schemas.microsoft.com/office/powerpoint/2010/main" val="521757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According</a:t>
            </a:r>
            <a:r>
              <a:rPr lang="en-US" baseline="0" dirty="0" smtClean="0"/>
              <a:t> to the Michigan Profile for healthy Youth </a:t>
            </a:r>
            <a:r>
              <a:rPr lang="en-US" dirty="0" smtClean="0"/>
              <a:t>7</a:t>
            </a:r>
            <a:r>
              <a:rPr lang="en-US" baseline="30000" dirty="0" smtClean="0"/>
              <a:t>th</a:t>
            </a:r>
            <a:r>
              <a:rPr lang="en-US" dirty="0" smtClean="0"/>
              <a:t> grade</a:t>
            </a:r>
            <a:r>
              <a:rPr lang="en-US" baseline="0" dirty="0" smtClean="0"/>
              <a:t> students have increased in the percentage of students who have taken a prescription drugs in 30 day use. Additionally, ninth grade students has also increased.</a:t>
            </a:r>
          </a:p>
          <a:p>
            <a:endParaRPr lang="en-US" baseline="0" dirty="0" smtClean="0"/>
          </a:p>
          <a:p>
            <a:r>
              <a:rPr lang="en-US" baseline="0" dirty="0" smtClean="0"/>
              <a:t>Some good news is that in that same survey the percentage of 11</a:t>
            </a:r>
            <a:r>
              <a:rPr lang="en-US" baseline="30000" dirty="0" smtClean="0"/>
              <a:t>th</a:t>
            </a:r>
            <a:r>
              <a:rPr lang="en-US" baseline="0" dirty="0" smtClean="0"/>
              <a:t> grade students who took a prescription drug not prescribed to them have decreased. This may demonstrate that youth are using at younger ages, but with increased media exposure of the effects of the disease on them and their families, education and thinking and believing in their future are less likely to continue their use in 11</a:t>
            </a:r>
            <a:r>
              <a:rPr lang="en-US" baseline="30000" dirty="0" smtClean="0"/>
              <a:t>th</a:t>
            </a:r>
            <a:r>
              <a:rPr lang="en-US" baseline="0" dirty="0" smtClean="0"/>
              <a:t>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3E163BEA-956A-4CF3-B270-C0C3823BF57B}" type="slidenum">
              <a:rPr lang="en-US" smtClean="0"/>
              <a:pPr>
                <a:defRPr/>
              </a:pPr>
              <a:t>3</a:t>
            </a:fld>
            <a:endParaRPr lang="en-US"/>
          </a:p>
        </p:txBody>
      </p:sp>
    </p:spTree>
    <p:extLst>
      <p:ext uri="{BB962C8B-B14F-4D97-AF65-F5344CB8AC3E}">
        <p14:creationId xmlns:p14="http://schemas.microsoft.com/office/powerpoint/2010/main" val="138012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 as we see in this same slide from the same </a:t>
            </a:r>
            <a:r>
              <a:rPr lang="en-US" dirty="0" err="1" smtClean="0"/>
              <a:t>Mi-Phy</a:t>
            </a:r>
            <a:r>
              <a:rPr lang="en-US" dirty="0" smtClean="0"/>
              <a:t> survey it appears</a:t>
            </a:r>
            <a:r>
              <a:rPr lang="en-US" baseline="0" dirty="0" smtClean="0"/>
              <a:t> 7</a:t>
            </a:r>
            <a:r>
              <a:rPr lang="en-US" baseline="30000" dirty="0" smtClean="0"/>
              <a:t>th and </a:t>
            </a:r>
            <a:r>
              <a:rPr lang="en-US" baseline="0" dirty="0" smtClean="0"/>
              <a:t> 11</a:t>
            </a:r>
            <a:r>
              <a:rPr lang="en-US" baseline="30000" dirty="0" smtClean="0"/>
              <a:t>th</a:t>
            </a:r>
            <a:r>
              <a:rPr lang="en-US" baseline="0" dirty="0" smtClean="0"/>
              <a:t>  graders have increased their perception of risk,  but ninth grade students still seem to see a lower risk from 2014 to 2016. </a:t>
            </a:r>
            <a:endParaRPr lang="en-US" dirty="0"/>
          </a:p>
        </p:txBody>
      </p:sp>
      <p:sp>
        <p:nvSpPr>
          <p:cNvPr id="4" name="Slide Number Placeholder 3"/>
          <p:cNvSpPr>
            <a:spLocks noGrp="1"/>
          </p:cNvSpPr>
          <p:nvPr>
            <p:ph type="sldNum" sz="quarter" idx="10"/>
          </p:nvPr>
        </p:nvSpPr>
        <p:spPr/>
        <p:txBody>
          <a:bodyPr/>
          <a:lstStyle/>
          <a:p>
            <a:pPr>
              <a:defRPr/>
            </a:pPr>
            <a:fld id="{3E163BEA-956A-4CF3-B270-C0C3823BF57B}" type="slidenum">
              <a:rPr lang="en-US" smtClean="0"/>
              <a:pPr>
                <a:defRPr/>
              </a:pPr>
              <a:t>4</a:t>
            </a:fld>
            <a:endParaRPr lang="en-US"/>
          </a:p>
        </p:txBody>
      </p:sp>
    </p:spTree>
    <p:extLst>
      <p:ext uri="{BB962C8B-B14F-4D97-AF65-F5344CB8AC3E}">
        <p14:creationId xmlns:p14="http://schemas.microsoft.com/office/powerpoint/2010/main" val="1308172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youth were asked about their parents disapproval of risk</a:t>
            </a:r>
            <a:r>
              <a:rPr lang="en-US" baseline="0" dirty="0" smtClean="0"/>
              <a:t> seventh grade decreased, however those same students in 2016 as ninth grader increased and the ninth graders (2014) because 11</a:t>
            </a:r>
            <a:r>
              <a:rPr lang="en-US" baseline="30000" dirty="0" smtClean="0"/>
              <a:t>th</a:t>
            </a:r>
            <a:r>
              <a:rPr lang="en-US" baseline="0" dirty="0" smtClean="0"/>
              <a:t> graders in 2016, which may have been to the plethora of media coverage and community action, where parents began to see the connection between prescription drugs and heroin.</a:t>
            </a:r>
            <a:endParaRPr lang="en-US" dirty="0"/>
          </a:p>
        </p:txBody>
      </p:sp>
      <p:sp>
        <p:nvSpPr>
          <p:cNvPr id="4" name="Slide Number Placeholder 3"/>
          <p:cNvSpPr>
            <a:spLocks noGrp="1"/>
          </p:cNvSpPr>
          <p:nvPr>
            <p:ph type="sldNum" sz="quarter" idx="10"/>
          </p:nvPr>
        </p:nvSpPr>
        <p:spPr/>
        <p:txBody>
          <a:bodyPr/>
          <a:lstStyle/>
          <a:p>
            <a:pPr>
              <a:defRPr/>
            </a:pPr>
            <a:fld id="{3E163BEA-956A-4CF3-B270-C0C3823BF57B}" type="slidenum">
              <a:rPr lang="en-US" smtClean="0"/>
              <a:pPr>
                <a:defRPr/>
              </a:pPr>
              <a:t>5</a:t>
            </a:fld>
            <a:endParaRPr lang="en-US"/>
          </a:p>
        </p:txBody>
      </p:sp>
    </p:spTree>
    <p:extLst>
      <p:ext uri="{BB962C8B-B14F-4D97-AF65-F5344CB8AC3E}">
        <p14:creationId xmlns:p14="http://schemas.microsoft.com/office/powerpoint/2010/main" val="2567701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 the use of heroin appeared to reach over 3%</a:t>
            </a:r>
            <a:r>
              <a:rPr lang="en-US" baseline="0" dirty="0" smtClean="0"/>
              <a:t> for 11</a:t>
            </a:r>
            <a:r>
              <a:rPr lang="en-US" baseline="30000" dirty="0" smtClean="0"/>
              <a:t>th</a:t>
            </a:r>
            <a:r>
              <a:rPr lang="en-US" baseline="0" dirty="0" smtClean="0"/>
              <a:t> graders, but decreased to just under 1.5% an almost 50% decrease which demonstrates the effective of our community seeing the problem and people willing to action is noticed by the </a:t>
            </a:r>
            <a:r>
              <a:rPr lang="en-US" baseline="0" dirty="0" err="1" smtClean="0"/>
              <a:t>yoouth</a:t>
            </a:r>
            <a:r>
              <a:rPr lang="en-US" baseline="0" dirty="0" smtClean="0"/>
              <a:t>/.</a:t>
            </a:r>
            <a:endParaRPr lang="en-US" dirty="0"/>
          </a:p>
        </p:txBody>
      </p:sp>
      <p:sp>
        <p:nvSpPr>
          <p:cNvPr id="4" name="Slide Number Placeholder 3"/>
          <p:cNvSpPr>
            <a:spLocks noGrp="1"/>
          </p:cNvSpPr>
          <p:nvPr>
            <p:ph type="sldNum" sz="quarter" idx="10"/>
          </p:nvPr>
        </p:nvSpPr>
        <p:spPr/>
        <p:txBody>
          <a:bodyPr/>
          <a:lstStyle/>
          <a:p>
            <a:pPr>
              <a:defRPr/>
            </a:pPr>
            <a:fld id="{3E163BEA-956A-4CF3-B270-C0C3823BF57B}" type="slidenum">
              <a:rPr lang="en-US" smtClean="0"/>
              <a:pPr>
                <a:defRPr/>
              </a:pPr>
              <a:t>6</a:t>
            </a:fld>
            <a:endParaRPr lang="en-US"/>
          </a:p>
        </p:txBody>
      </p:sp>
    </p:spTree>
    <p:extLst>
      <p:ext uri="{BB962C8B-B14F-4D97-AF65-F5344CB8AC3E}">
        <p14:creationId xmlns:p14="http://schemas.microsoft.com/office/powerpoint/2010/main" val="4082540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xfrm>
            <a:off x="762000" y="685800"/>
            <a:ext cx="4572000" cy="3429000"/>
          </a:xfrm>
          <a:noFill/>
          <a:ln>
            <a:solidFill>
              <a:srgbClr val="000000"/>
            </a:solidFill>
            <a:miter lim="800000"/>
            <a:headEnd/>
            <a:tailEnd/>
          </a:ln>
        </p:spPr>
      </p:sp>
      <p:sp>
        <p:nvSpPr>
          <p:cNvPr id="43010" name="Notes Placeholder 2"/>
          <p:cNvSpPr>
            <a:spLocks noGrp="1"/>
          </p:cNvSpPr>
          <p:nvPr>
            <p:ph type="body" idx="1"/>
          </p:nvPr>
        </p:nvSpPr>
        <p:spPr bwMode="auto">
          <a:xfrm>
            <a:off x="304800" y="4267200"/>
            <a:ext cx="6248400" cy="4724400"/>
          </a:xfrm>
          <a:noFill/>
        </p:spPr>
        <p:txBody>
          <a:bodyPr wrap="square" numCol="1" anchor="t" anchorCtr="0" compatLnSpc="1">
            <a:prstTxWarp prst="textNoShape">
              <a:avLst/>
            </a:prstTxWarp>
          </a:bodyPr>
          <a:lstStyle/>
          <a:p>
            <a:r>
              <a:rPr lang="en-US" b="1" u="none" dirty="0" smtClean="0">
                <a:solidFill>
                  <a:srgbClr val="6699FF"/>
                </a:solidFill>
              </a:rPr>
              <a:t>According to US Census data and currently 13% of the</a:t>
            </a:r>
            <a:r>
              <a:rPr lang="en-US" b="1" u="none" baseline="0" dirty="0" smtClean="0">
                <a:solidFill>
                  <a:srgbClr val="6699FF"/>
                </a:solidFill>
              </a:rPr>
              <a:t> U.S, Population is comprised of Older Adults and that is expected to rise to 20% by 2030.</a:t>
            </a:r>
          </a:p>
          <a:p>
            <a:r>
              <a:rPr lang="en-US" b="1" u="none" baseline="0" dirty="0" smtClean="0">
                <a:solidFill>
                  <a:srgbClr val="6699FF"/>
                </a:solidFill>
              </a:rPr>
              <a:t>Those 85 and Older are the fastest growing segment of the population.</a:t>
            </a:r>
          </a:p>
          <a:p>
            <a:r>
              <a:rPr lang="en-US" dirty="0" smtClean="0"/>
              <a:t>What percentage of older adults use psychoactive medication with abuse potential? Is it</a:t>
            </a:r>
            <a:r>
              <a:rPr lang="en-US" baseline="0" dirty="0" smtClean="0"/>
              <a:t> 10%, 25%, 50% or 75%. According to the SAMSHA </a:t>
            </a:r>
            <a:r>
              <a:rPr lang="en-US" dirty="0" smtClean="0"/>
              <a:t>Approximately 25 percent of older adults use prescription psychoactive medications that have a potential to be misused and abused.</a:t>
            </a:r>
            <a:endParaRPr lang="en-US" b="1" u="sng" dirty="0" smtClean="0">
              <a:solidFill>
                <a:srgbClr val="6699FF"/>
              </a:solidFill>
            </a:endParaRPr>
          </a:p>
          <a:p>
            <a:r>
              <a:rPr lang="en-US" b="1" u="sng" dirty="0" smtClean="0">
                <a:solidFill>
                  <a:srgbClr val="6699FF"/>
                </a:solidFill>
              </a:rPr>
              <a:t>Teaching Points</a:t>
            </a:r>
            <a:r>
              <a:rPr lang="en-US" dirty="0" smtClean="0">
                <a:solidFill>
                  <a:srgbClr val="6699FF"/>
                </a:solidFill>
              </a:rPr>
              <a:t>:</a:t>
            </a:r>
          </a:p>
          <a:p>
            <a:r>
              <a:rPr lang="en-US" dirty="0" smtClean="0"/>
              <a:t>Although illicit drug use is relatively rare among older adults compared to younger adults and adolescents, there is increasing evidence that prescription drug misuse and abuse is a growing problem in the older population </a:t>
            </a:r>
            <a:r>
              <a:rPr lang="fi-FI" strike="noStrike" dirty="0" smtClean="0">
                <a:solidFill>
                  <a:srgbClr val="FFC000"/>
                </a:solidFill>
              </a:rPr>
              <a:t>(Simoni-Wastila and Yang, </a:t>
            </a:r>
            <a:r>
              <a:rPr lang="en-US" strike="noStrike" dirty="0" smtClean="0">
                <a:solidFill>
                  <a:srgbClr val="FFC000"/>
                </a:solidFill>
              </a:rPr>
              <a:t>2006).</a:t>
            </a:r>
          </a:p>
          <a:p>
            <a:endParaRPr lang="en-US" dirty="0" smtClean="0"/>
          </a:p>
          <a:p>
            <a:r>
              <a:rPr lang="en-US" dirty="0" smtClean="0"/>
              <a:t>Older adults are particularly vulnerable to misuse and abuse of prescription medications. Persons ages 65 and older make up less than 15 percent of the population but they consume about one-third of all prescription medications (CDC</a:t>
            </a:r>
            <a:r>
              <a:rPr lang="en-US" baseline="0" dirty="0" smtClean="0"/>
              <a:t> &amp; Merck, 2004) a</a:t>
            </a:r>
            <a:r>
              <a:rPr lang="en-US" dirty="0" smtClean="0"/>
              <a:t>nd take more potentially addictive medications than any other age group</a:t>
            </a:r>
            <a:r>
              <a:rPr lang="en-US" baseline="0" dirty="0" smtClean="0"/>
              <a:t> (Blow, 2003). </a:t>
            </a:r>
            <a:r>
              <a:rPr lang="en-US" dirty="0" smtClean="0"/>
              <a:t>The prevalence of prescription drug abuse may be as high as 11% </a:t>
            </a:r>
            <a:r>
              <a:rPr lang="en-US" strike="noStrike" dirty="0" smtClean="0">
                <a:solidFill>
                  <a:srgbClr val="FFC000"/>
                </a:solidFill>
              </a:rPr>
              <a:t>(</a:t>
            </a:r>
            <a:r>
              <a:rPr lang="en-US" strike="noStrike" dirty="0" err="1" smtClean="0">
                <a:solidFill>
                  <a:srgbClr val="FFC000"/>
                </a:solidFill>
              </a:rPr>
              <a:t>Simoni-Wastila</a:t>
            </a:r>
            <a:r>
              <a:rPr lang="en-US" strike="noStrike" dirty="0" smtClean="0">
                <a:solidFill>
                  <a:srgbClr val="FFC000"/>
                </a:solidFill>
              </a:rPr>
              <a:t> &amp; Yang, 2006). </a:t>
            </a:r>
            <a:r>
              <a:rPr lang="en-US" dirty="0" smtClean="0"/>
              <a:t>One in four older adults has used psychoactive medications with abuse potential, and such use is likely to grow as the population ages </a:t>
            </a:r>
            <a:r>
              <a:rPr lang="en-US" strike="noStrike" dirty="0" smtClean="0">
                <a:solidFill>
                  <a:srgbClr val="FFC000"/>
                </a:solidFill>
              </a:rPr>
              <a:t>(</a:t>
            </a:r>
            <a:r>
              <a:rPr lang="en-US" strike="noStrike" dirty="0" err="1" smtClean="0">
                <a:solidFill>
                  <a:srgbClr val="FFC000"/>
                </a:solidFill>
              </a:rPr>
              <a:t>Simoni-Wastila</a:t>
            </a:r>
            <a:r>
              <a:rPr lang="en-US" strike="noStrike" dirty="0" smtClean="0">
                <a:solidFill>
                  <a:srgbClr val="FFC000"/>
                </a:solidFill>
              </a:rPr>
              <a:t> &amp; Yang, 2006). </a:t>
            </a:r>
          </a:p>
        </p:txBody>
      </p:sp>
    </p:spTree>
    <p:extLst>
      <p:ext uri="{BB962C8B-B14F-4D97-AF65-F5344CB8AC3E}">
        <p14:creationId xmlns:p14="http://schemas.microsoft.com/office/powerpoint/2010/main" val="3015950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xfrm>
            <a:off x="304800" y="4343400"/>
            <a:ext cx="5867400" cy="4114800"/>
          </a:xfrm>
          <a:noFill/>
        </p:spPr>
        <p:txBody>
          <a:bodyPr wrap="square" numCol="1" anchor="t" anchorCtr="0" compatLnSpc="1">
            <a:prstTxWarp prst="textNoShape">
              <a:avLst/>
            </a:prstTxWarp>
          </a:bodyPr>
          <a:lstStyle/>
          <a:p>
            <a:r>
              <a:rPr lang="en-US" b="1" u="sng" smtClean="0">
                <a:solidFill>
                  <a:srgbClr val="00B050"/>
                </a:solidFill>
              </a:rPr>
              <a:t>Speaker Tip</a:t>
            </a:r>
            <a:r>
              <a:rPr lang="en-US" smtClean="0">
                <a:solidFill>
                  <a:srgbClr val="00B050"/>
                </a:solidFill>
              </a:rPr>
              <a:t>:</a:t>
            </a:r>
          </a:p>
          <a:p>
            <a:r>
              <a:rPr lang="en-US" smtClean="0"/>
              <a:t>This photo illustrates excessive medications in a patient’s home.  If you have a photo from your own practice, you should use it to illustrate the problems that are present in some community-based patient homes regarding medication management, which is a product of and contributes to prescription drug misuse and abuse.</a:t>
            </a:r>
          </a:p>
          <a:p>
            <a:endParaRPr lang="en-US" smtClean="0"/>
          </a:p>
        </p:txBody>
      </p:sp>
    </p:spTree>
    <p:extLst>
      <p:ext uri="{BB962C8B-B14F-4D97-AF65-F5344CB8AC3E}">
        <p14:creationId xmlns:p14="http://schemas.microsoft.com/office/powerpoint/2010/main" val="215072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E163BEA-956A-4CF3-B270-C0C3823BF57B}" type="slidenum">
              <a:rPr lang="en-US" smtClean="0"/>
              <a:pPr>
                <a:defRPr/>
              </a:pPr>
              <a:t>9</a:t>
            </a:fld>
            <a:endParaRPr lang="en-US"/>
          </a:p>
        </p:txBody>
      </p:sp>
    </p:spTree>
    <p:extLst>
      <p:ext uri="{BB962C8B-B14F-4D97-AF65-F5344CB8AC3E}">
        <p14:creationId xmlns:p14="http://schemas.microsoft.com/office/powerpoint/2010/main" val="8466746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685800" y="2130426"/>
            <a:ext cx="7772400" cy="1470025"/>
          </a:xfrm>
        </p:spPr>
        <p:txBody>
          <a:bodyPr/>
          <a:lstStyle>
            <a:lvl1pPr>
              <a:defRPr/>
            </a:lvl1pPr>
          </a:lstStyle>
          <a:p>
            <a:pPr lvl="0"/>
            <a:r>
              <a:rPr lang="en-GB" noProof="0" smtClean="0"/>
              <a:t>Click to edit Master title style</a:t>
            </a:r>
          </a:p>
        </p:txBody>
      </p:sp>
      <p:sp>
        <p:nvSpPr>
          <p:cNvPr id="34819"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GB" noProof="0" smtClean="0"/>
              <a:t>Click to edit Master subtitle style</a:t>
            </a:r>
          </a:p>
        </p:txBody>
      </p:sp>
      <p:pic>
        <p:nvPicPr>
          <p:cNvPr id="4" name="Picture 3" descr="STAMPoutLogo2.jpg"/>
          <p:cNvPicPr>
            <a:picLocks noChangeAspect="1"/>
          </p:cNvPicPr>
          <p:nvPr userDrawn="1"/>
        </p:nvPicPr>
        <p:blipFill>
          <a:blip r:embed="rId2"/>
          <a:stretch>
            <a:fillRect/>
          </a:stretch>
        </p:blipFill>
        <p:spPr>
          <a:xfrm>
            <a:off x="76200" y="36022"/>
            <a:ext cx="1828800" cy="1640378"/>
          </a:xfrm>
          <a:prstGeom prst="rect">
            <a:avLst/>
          </a:prstGeom>
        </p:spPr>
      </p:pic>
      <p:pic>
        <p:nvPicPr>
          <p:cNvPr id="5" name="Picture 4" descr="ASCP only logo_BW.tif"/>
          <p:cNvPicPr>
            <a:picLocks noChangeAspect="1"/>
          </p:cNvPicPr>
          <p:nvPr userDrawn="1"/>
        </p:nvPicPr>
        <p:blipFill>
          <a:blip r:embed="rId3"/>
          <a:stretch>
            <a:fillRect/>
          </a:stretch>
        </p:blipFill>
        <p:spPr>
          <a:xfrm rot="20665357">
            <a:off x="1722168" y="864885"/>
            <a:ext cx="250040" cy="37506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fontAlgn="auto">
              <a:spcBef>
                <a:spcPts val="0"/>
              </a:spcBef>
              <a:spcAft>
                <a:spcPts val="0"/>
              </a:spcAft>
              <a:defRPr/>
            </a:lvl1pPr>
          </a:lstStyle>
          <a:p>
            <a:pPr>
              <a:defRPr/>
            </a:pPr>
            <a:endParaRPr lang="en-GB"/>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vl1pPr>
          </a:lstStyle>
          <a:p>
            <a:pPr>
              <a:defRPr/>
            </a:pPr>
            <a:endParaRPr lang="en-GB"/>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fontAlgn="auto">
              <a:spcBef>
                <a:spcPts val="0"/>
              </a:spcBef>
              <a:spcAft>
                <a:spcPts val="0"/>
              </a:spcAft>
              <a:defRPr/>
            </a:lvl1pPr>
          </a:lstStyle>
          <a:p>
            <a:pPr>
              <a:defRPr/>
            </a:pPr>
            <a:fld id="{7F575FD9-850F-430D-ADD3-BF3943F434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95288"/>
            <a:ext cx="2057400" cy="58499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95288"/>
            <a:ext cx="6019800" cy="5849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fontAlgn="auto">
              <a:spcBef>
                <a:spcPts val="0"/>
              </a:spcBef>
              <a:spcAft>
                <a:spcPts val="0"/>
              </a:spcAft>
              <a:defRPr/>
            </a:lvl1pPr>
          </a:lstStyle>
          <a:p>
            <a:pPr>
              <a:defRPr/>
            </a:pPr>
            <a:endParaRPr lang="en-GB"/>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vl1pPr>
          </a:lstStyle>
          <a:p>
            <a:pPr>
              <a:defRPr/>
            </a:pPr>
            <a:endParaRPr lang="en-GB"/>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fontAlgn="auto">
              <a:spcBef>
                <a:spcPts val="0"/>
              </a:spcBef>
              <a:spcAft>
                <a:spcPts val="0"/>
              </a:spcAft>
              <a:defRPr/>
            </a:lvl1pPr>
          </a:lstStyle>
          <a:p>
            <a:pPr>
              <a:defRPr/>
            </a:pPr>
            <a:fld id="{1FD8EEA0-5B19-481C-9F28-FDC887E059B1}"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57C7F6-F69E-4440-988C-FFD8B82DFC23}"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0A7153-1583-465E-B476-06F41B516C74}"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4E9E97-BADA-44EC-AE40-117F6F2B4B54}"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4458495-373C-444E-81BF-125D1CAA8855}"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E2175B9-740E-46B9-BC85-2AD05DF88F01}"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A384203-A0BC-47F9-AB5D-B3FBCB7E7EA5}"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D8294E1-474A-4C0C-B1CC-C380EA9C46BF}"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793E630-DCE5-4A7E-A7DB-A40A7C0B987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43200" y="395288"/>
            <a:ext cx="59436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descr="STAMPoutLogo2.jpg"/>
          <p:cNvPicPr>
            <a:picLocks noChangeAspect="1"/>
          </p:cNvPicPr>
          <p:nvPr userDrawn="1"/>
        </p:nvPicPr>
        <p:blipFill>
          <a:blip r:embed="rId2"/>
          <a:stretch>
            <a:fillRect/>
          </a:stretch>
        </p:blipFill>
        <p:spPr>
          <a:xfrm>
            <a:off x="76200" y="36022"/>
            <a:ext cx="1828800" cy="1640378"/>
          </a:xfrm>
          <a:prstGeom prst="rect">
            <a:avLst/>
          </a:prstGeom>
        </p:spPr>
      </p:pic>
      <p:pic>
        <p:nvPicPr>
          <p:cNvPr id="9" name="Picture 8" descr="ASCP only logo_BW.tif"/>
          <p:cNvPicPr>
            <a:picLocks noChangeAspect="1"/>
          </p:cNvPicPr>
          <p:nvPr userDrawn="1"/>
        </p:nvPicPr>
        <p:blipFill>
          <a:blip r:embed="rId3"/>
          <a:stretch>
            <a:fillRect/>
          </a:stretch>
        </p:blipFill>
        <p:spPr>
          <a:xfrm rot="20665357">
            <a:off x="1722168" y="864885"/>
            <a:ext cx="250040" cy="375060"/>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5254BEB-4078-497F-BFE7-232CE7985D6B}"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D4E1B8-4AF5-4D9A-9006-99FCA7948A8B}"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CEBE5E-CCDE-4A69-A96B-B7F19734DFAE}"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6488CF8-D3EE-4A4E-803B-DEEE04125CA8}"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6B1E13-AD0B-474B-B618-A4DED8096571}"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8518C9-CDA2-4D28-AD80-E3EC384D7316}"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6629400" cy="1143000"/>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76400"/>
            <a:ext cx="4038600" cy="4449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76400"/>
            <a:ext cx="4038600" cy="4449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699256A-E4A3-4A45-A538-7B05809B144B}" type="slidenum">
              <a:rPr lang="en-US"/>
              <a:pPr>
                <a:defRPr/>
              </a:pPr>
              <a:t>‹#›</a:t>
            </a:fld>
            <a:endParaRPr lang="en-US"/>
          </a:p>
        </p:txBody>
      </p:sp>
      <p:pic>
        <p:nvPicPr>
          <p:cNvPr id="8" name="Picture 7" descr="STAMPoutLogo2.jpg"/>
          <p:cNvPicPr>
            <a:picLocks noChangeAspect="1"/>
          </p:cNvPicPr>
          <p:nvPr userDrawn="1"/>
        </p:nvPicPr>
        <p:blipFill>
          <a:blip r:embed="rId2"/>
          <a:stretch>
            <a:fillRect/>
          </a:stretch>
        </p:blipFill>
        <p:spPr>
          <a:xfrm>
            <a:off x="76200" y="36022"/>
            <a:ext cx="1828800" cy="1640378"/>
          </a:xfrm>
          <a:prstGeom prst="rect">
            <a:avLst/>
          </a:prstGeom>
        </p:spPr>
      </p:pic>
      <p:pic>
        <p:nvPicPr>
          <p:cNvPr id="9" name="Picture 8" descr="ASCP only logo_BW.tif"/>
          <p:cNvPicPr>
            <a:picLocks noChangeAspect="1"/>
          </p:cNvPicPr>
          <p:nvPr userDrawn="1"/>
        </p:nvPicPr>
        <p:blipFill>
          <a:blip r:embed="rId3"/>
          <a:stretch>
            <a:fillRect/>
          </a:stretch>
        </p:blipFill>
        <p:spPr>
          <a:xfrm rot="20665357">
            <a:off x="1722168" y="864885"/>
            <a:ext cx="250040" cy="375060"/>
          </a:xfrm>
          <a:prstGeom prst="rect">
            <a:avLst/>
          </a:prstGeom>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626F0BD-8A06-430D-8E2D-FBF4066FB8D7}"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62FA113-D3CA-4C39-817D-62DC17989EB2}"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BF0C2AB-C425-4A4D-A0D0-297716CE591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pic>
        <p:nvPicPr>
          <p:cNvPr id="4" name="Picture 3" descr="STAMPoutLogo2.jpg"/>
          <p:cNvPicPr>
            <a:picLocks noChangeAspect="1"/>
          </p:cNvPicPr>
          <p:nvPr userDrawn="1"/>
        </p:nvPicPr>
        <p:blipFill>
          <a:blip r:embed="rId2"/>
          <a:stretch>
            <a:fillRect/>
          </a:stretch>
        </p:blipFill>
        <p:spPr>
          <a:xfrm>
            <a:off x="76200" y="36022"/>
            <a:ext cx="1828800" cy="1640378"/>
          </a:xfrm>
          <a:prstGeom prst="rect">
            <a:avLst/>
          </a:prstGeom>
        </p:spPr>
      </p:pic>
      <p:pic>
        <p:nvPicPr>
          <p:cNvPr id="5" name="Picture 4" descr="ASCP only logo_BW.tif"/>
          <p:cNvPicPr>
            <a:picLocks noChangeAspect="1"/>
          </p:cNvPicPr>
          <p:nvPr userDrawn="1"/>
        </p:nvPicPr>
        <p:blipFill>
          <a:blip r:embed="rId3"/>
          <a:stretch>
            <a:fillRect/>
          </a:stretch>
        </p:blipFill>
        <p:spPr>
          <a:xfrm rot="20665357">
            <a:off x="1722168" y="864885"/>
            <a:ext cx="250040" cy="375060"/>
          </a:xfrm>
          <a:prstGeom prst="rect">
            <a:avLst/>
          </a:prstGeom>
        </p:spPr>
      </p:pic>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643C83F-B982-4A71-AE5E-CC2B32185256}"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9D42ADA-8BAC-44DC-BAFC-33873462AFB3}"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C6ED786-042C-420E-AE94-8E6834ECFBBE}"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2FC67F-4D0A-41D7-8D37-DFD3AAF6B1B8}"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0" y="-7938"/>
            <a:ext cx="9144000" cy="6865938"/>
            <a:chOff x="0" y="-8467"/>
            <a:chExt cx="12192000" cy="6866467"/>
          </a:xfrm>
        </p:grpSpPr>
        <p:cxnSp>
          <p:nvCxnSpPr>
            <p:cNvPr id="5" name="Straight Connector 4"/>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8"/>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405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300" y="4050834"/>
            <a:ext cx="5825202" cy="1096899"/>
          </a:xfrm>
        </p:spPr>
        <p:txBody>
          <a:bodyPr/>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3"/>
          <p:cNvSpPr>
            <a:spLocks noGrp="1"/>
          </p:cNvSpPr>
          <p:nvPr>
            <p:ph type="dt" sz="half" idx="10"/>
          </p:nvPr>
        </p:nvSpPr>
        <p:spPr/>
        <p:txBody>
          <a:bodyPr/>
          <a:lstStyle>
            <a:lvl1pPr>
              <a:defRPr/>
            </a:lvl1pPr>
          </a:lstStyle>
          <a:p>
            <a:pPr>
              <a:defRPr/>
            </a:pPr>
            <a:fld id="{7D32457B-60D1-47C2-872C-FFA09A544328}" type="datetimeFigureOut">
              <a:rPr lang="en-US">
                <a:solidFill>
                  <a:prstClr val="black">
                    <a:tint val="75000"/>
                  </a:prstClr>
                </a:solidFill>
              </a:rPr>
              <a:pPr>
                <a:defRPr/>
              </a:pPr>
              <a:t>10/21/2016</a:t>
            </a:fld>
            <a:endParaRPr lang="en-US">
              <a:solidFill>
                <a:prstClr val="black">
                  <a:tint val="75000"/>
                </a:prstClr>
              </a:solidFill>
            </a:endParaRPr>
          </a:p>
        </p:txBody>
      </p:sp>
      <p:sp>
        <p:nvSpPr>
          <p:cNvPr id="1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17" name="Slide Number Placeholder 5"/>
          <p:cNvSpPr>
            <a:spLocks noGrp="1"/>
          </p:cNvSpPr>
          <p:nvPr>
            <p:ph type="sldNum" sz="quarter" idx="12"/>
          </p:nvPr>
        </p:nvSpPr>
        <p:spPr/>
        <p:txBody>
          <a:bodyPr/>
          <a:lstStyle>
            <a:lvl1pPr>
              <a:defRPr/>
            </a:lvl1pPr>
          </a:lstStyle>
          <a:p>
            <a:pPr>
              <a:defRPr/>
            </a:pPr>
            <a:fld id="{2DA695ED-90A2-4B10-964F-760FFA91F668}" type="slidenum">
              <a:rPr lang="en-US">
                <a:solidFill>
                  <a:srgbClr val="90C226"/>
                </a:solidFill>
              </a:rPr>
              <a:pPr>
                <a:defRPr/>
              </a:pPr>
              <a:t>‹#›</a:t>
            </a:fld>
            <a:endParaRPr lang="en-US">
              <a:solidFill>
                <a:srgbClr val="90C226"/>
              </a:solidFill>
            </a:endParaRPr>
          </a:p>
        </p:txBody>
      </p:sp>
    </p:spTree>
    <p:extLst>
      <p:ext uri="{BB962C8B-B14F-4D97-AF65-F5344CB8AC3E}">
        <p14:creationId xmlns:p14="http://schemas.microsoft.com/office/powerpoint/2010/main" val="16420431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1F3D6B5-0AD1-4299-913D-495C693CA983}" type="datetimeFigureOut">
              <a:rPr lang="en-US">
                <a:solidFill>
                  <a:prstClr val="black">
                    <a:tint val="75000"/>
                  </a:prstClr>
                </a:solidFill>
              </a:rPr>
              <a:pPr>
                <a:defRPr/>
              </a:pPr>
              <a:t>10/21/2016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F49102E-D8C9-4EF2-9CF7-72E12054AF46}" type="slidenum">
              <a:rPr lang="en-US">
                <a:solidFill>
                  <a:srgbClr val="90C226"/>
                </a:solidFill>
              </a:rPr>
              <a:pPr>
                <a:defRPr/>
              </a:pPr>
              <a:t>‹#›</a:t>
            </a:fld>
            <a:endParaRPr lang="en-US">
              <a:solidFill>
                <a:srgbClr val="90C226"/>
              </a:solidFill>
            </a:endParaRPr>
          </a:p>
        </p:txBody>
      </p:sp>
    </p:spTree>
    <p:extLst>
      <p:ext uri="{BB962C8B-B14F-4D97-AF65-F5344CB8AC3E}">
        <p14:creationId xmlns:p14="http://schemas.microsoft.com/office/powerpoint/2010/main" val="394987957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3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860400"/>
          </a:xfrm>
        </p:spPr>
        <p:txBody>
          <a:bodyPr/>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48E96E0-E8C8-4CB8-BF74-CCE189CD8FC7}" type="datetimeFigureOut">
              <a:rPr lang="en-US">
                <a:solidFill>
                  <a:prstClr val="black">
                    <a:tint val="75000"/>
                  </a:prstClr>
                </a:solidFill>
              </a:rPr>
              <a:pPr>
                <a:defRPr/>
              </a:pPr>
              <a:t>10/21/2016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3C69138-ADD5-4678-9258-1936151E2B1B}" type="slidenum">
              <a:rPr lang="en-US">
                <a:solidFill>
                  <a:srgbClr val="90C226"/>
                </a:solidFill>
              </a:rPr>
              <a:pPr>
                <a:defRPr/>
              </a:pPr>
              <a:t>‹#›</a:t>
            </a:fld>
            <a:endParaRPr lang="en-US">
              <a:solidFill>
                <a:srgbClr val="90C226"/>
              </a:solidFill>
            </a:endParaRPr>
          </a:p>
        </p:txBody>
      </p:sp>
    </p:spTree>
    <p:extLst>
      <p:ext uri="{BB962C8B-B14F-4D97-AF65-F5344CB8AC3E}">
        <p14:creationId xmlns:p14="http://schemas.microsoft.com/office/powerpoint/2010/main" val="394976583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C98A46D3-8868-4A11-BA7C-26866D1EA345}" type="datetimeFigureOut">
              <a:rPr lang="en-US">
                <a:solidFill>
                  <a:prstClr val="black">
                    <a:tint val="75000"/>
                  </a:prstClr>
                </a:solidFill>
              </a:rPr>
              <a:pPr>
                <a:defRPr/>
              </a:pPr>
              <a:t>10/21/2016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EBEB8BE-DC7F-43BD-9FE5-A6C5B73283B5}" type="slidenum">
              <a:rPr lang="en-US">
                <a:solidFill>
                  <a:srgbClr val="90C226"/>
                </a:solidFill>
              </a:rPr>
              <a:pPr>
                <a:defRPr/>
              </a:pPr>
              <a:t>‹#›</a:t>
            </a:fld>
            <a:endParaRPr lang="en-US">
              <a:solidFill>
                <a:srgbClr val="90C226"/>
              </a:solidFill>
            </a:endParaRPr>
          </a:p>
        </p:txBody>
      </p:sp>
    </p:spTree>
    <p:extLst>
      <p:ext uri="{BB962C8B-B14F-4D97-AF65-F5344CB8AC3E}">
        <p14:creationId xmlns:p14="http://schemas.microsoft.com/office/powerpoint/2010/main" val="34008828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F1E65503-E446-41DC-9199-5EF8E67770FD}" type="datetimeFigureOut">
              <a:rPr lang="en-US">
                <a:solidFill>
                  <a:prstClr val="black">
                    <a:tint val="75000"/>
                  </a:prstClr>
                </a:solidFill>
              </a:rPr>
              <a:pPr>
                <a:defRPr/>
              </a:pPr>
              <a:t>10/21/2016</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2689BBDC-9DFA-44D1-9841-472C30D1E538}" type="slidenum">
              <a:rPr lang="en-US">
                <a:solidFill>
                  <a:srgbClr val="90C226"/>
                </a:solidFill>
              </a:rPr>
              <a:pPr>
                <a:defRPr/>
              </a:pPr>
              <a:t>‹#›</a:t>
            </a:fld>
            <a:endParaRPr lang="en-US">
              <a:solidFill>
                <a:srgbClr val="90C226"/>
              </a:solidFill>
            </a:endParaRPr>
          </a:p>
        </p:txBody>
      </p:sp>
    </p:spTree>
    <p:extLst>
      <p:ext uri="{BB962C8B-B14F-4D97-AF65-F5344CB8AC3E}">
        <p14:creationId xmlns:p14="http://schemas.microsoft.com/office/powerpoint/2010/main" val="33359250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C250105B-B36A-47E6-A9D9-863CDDEA8E72}" type="datetimeFigureOut">
              <a:rPr lang="en-US">
                <a:solidFill>
                  <a:prstClr val="black">
                    <a:tint val="75000"/>
                  </a:prstClr>
                </a:solidFill>
              </a:rPr>
              <a:pPr>
                <a:defRPr/>
              </a:pPr>
              <a:t>10/21/2016</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E43B026-C1DA-47B5-914C-669E853B866B}" type="slidenum">
              <a:rPr lang="en-US">
                <a:solidFill>
                  <a:srgbClr val="90C226"/>
                </a:solidFill>
              </a:rPr>
              <a:pPr>
                <a:defRPr/>
              </a:pPr>
              <a:t>‹#›</a:t>
            </a:fld>
            <a:endParaRPr lang="en-US">
              <a:solidFill>
                <a:srgbClr val="90C226"/>
              </a:solidFill>
            </a:endParaRPr>
          </a:p>
        </p:txBody>
      </p:sp>
    </p:spTree>
    <p:extLst>
      <p:ext uri="{BB962C8B-B14F-4D97-AF65-F5344CB8AC3E}">
        <p14:creationId xmlns:p14="http://schemas.microsoft.com/office/powerpoint/2010/main" val="252164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fontAlgn="auto">
              <a:spcBef>
                <a:spcPts val="0"/>
              </a:spcBef>
              <a:spcAft>
                <a:spcPts val="0"/>
              </a:spcAft>
              <a:defRPr/>
            </a:lvl1pPr>
          </a:lstStyle>
          <a:p>
            <a:pPr>
              <a:defRPr/>
            </a:pPr>
            <a:endParaRPr lang="en-GB"/>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vl1pPr>
          </a:lstStyle>
          <a:p>
            <a:pPr>
              <a:defRPr/>
            </a:pPr>
            <a:endParaRPr lang="en-GB"/>
          </a:p>
        </p:txBody>
      </p:sp>
      <p:sp>
        <p:nvSpPr>
          <p:cNvPr id="7" name="Slide Number Placeholder 6"/>
          <p:cNvSpPr>
            <a:spLocks noGrp="1" noChangeArrowheads="1"/>
          </p:cNvSpPr>
          <p:nvPr>
            <p:ph type="sldNum" sz="quarter" idx="12"/>
          </p:nvPr>
        </p:nvSpPr>
        <p:spPr>
          <a:xfrm>
            <a:off x="6553200" y="6245225"/>
            <a:ext cx="2133600" cy="476250"/>
          </a:xfrm>
          <a:prstGeom prst="rect">
            <a:avLst/>
          </a:prstGeom>
        </p:spPr>
        <p:txBody>
          <a:bodyPr/>
          <a:lstStyle>
            <a:lvl1pPr fontAlgn="auto">
              <a:spcBef>
                <a:spcPts val="0"/>
              </a:spcBef>
              <a:spcAft>
                <a:spcPts val="0"/>
              </a:spcAft>
              <a:defRPr/>
            </a:lvl1pPr>
          </a:lstStyle>
          <a:p>
            <a:pPr>
              <a:defRPr/>
            </a:pPr>
            <a:fld id="{8BEA554C-F49E-4B24-81C4-CCEECEDEA322}"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B2FD33D-9B90-4042-99EF-B0DCBFD68D2D}" type="datetimeFigureOut">
              <a:rPr lang="en-US">
                <a:solidFill>
                  <a:prstClr val="black">
                    <a:tint val="75000"/>
                  </a:prstClr>
                </a:solidFill>
              </a:rPr>
              <a:pPr>
                <a:defRPr/>
              </a:pPr>
              <a:t>10/21/2016</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0A1D07C7-3DBB-49CB-8A11-2AFCC5646BC8}" type="slidenum">
              <a:rPr lang="en-US">
                <a:solidFill>
                  <a:srgbClr val="90C226"/>
                </a:solidFill>
              </a:rPr>
              <a:pPr>
                <a:defRPr/>
              </a:pPr>
              <a:t>‹#›</a:t>
            </a:fld>
            <a:endParaRPr lang="en-US">
              <a:solidFill>
                <a:srgbClr val="90C226"/>
              </a:solidFill>
            </a:endParaRPr>
          </a:p>
        </p:txBody>
      </p:sp>
    </p:spTree>
    <p:extLst>
      <p:ext uri="{BB962C8B-B14F-4D97-AF65-F5344CB8AC3E}">
        <p14:creationId xmlns:p14="http://schemas.microsoft.com/office/powerpoint/2010/main" val="351222108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1500"/>
            </a:lvl1pPr>
          </a:lstStyle>
          <a:p>
            <a:r>
              <a:rPr lang="en-US" smtClean="0"/>
              <a:t>Click to edit Master title style</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E3B0E9B-F033-45FA-B36C-725575FDF2F0}" type="datetimeFigureOut">
              <a:rPr lang="en-US">
                <a:solidFill>
                  <a:prstClr val="black">
                    <a:tint val="75000"/>
                  </a:prstClr>
                </a:solidFill>
              </a:rPr>
              <a:pPr>
                <a:defRPr/>
              </a:pPr>
              <a:t>10/21/2016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8A78472-041B-402C-BA9F-93FA7BBF300D}" type="slidenum">
              <a:rPr lang="en-US">
                <a:solidFill>
                  <a:srgbClr val="90C226"/>
                </a:solidFill>
              </a:rPr>
              <a:pPr>
                <a:defRPr/>
              </a:pPr>
              <a:t>‹#›</a:t>
            </a:fld>
            <a:endParaRPr lang="en-US">
              <a:solidFill>
                <a:srgbClr val="90C226"/>
              </a:solidFill>
            </a:endParaRPr>
          </a:p>
        </p:txBody>
      </p:sp>
    </p:spTree>
    <p:extLst>
      <p:ext uri="{BB962C8B-B14F-4D97-AF65-F5344CB8AC3E}">
        <p14:creationId xmlns:p14="http://schemas.microsoft.com/office/powerpoint/2010/main" val="12664143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1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8001" y="609600"/>
            <a:ext cx="6447501" cy="3845718"/>
          </a:xfrm>
        </p:spPr>
        <p:txBody>
          <a:bodyPr rtlCol="0">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0867D60-FC90-440B-B96B-8DE288F64BC5}" type="datetimeFigureOut">
              <a:rPr lang="en-US">
                <a:solidFill>
                  <a:prstClr val="black">
                    <a:tint val="75000"/>
                  </a:prstClr>
                </a:solidFill>
              </a:rPr>
              <a:pPr>
                <a:defRPr/>
              </a:pPr>
              <a:t>10/21/2016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393AD969-116F-4A1F-8016-C18A97607948}" type="slidenum">
              <a:rPr lang="en-US">
                <a:solidFill>
                  <a:srgbClr val="90C226"/>
                </a:solidFill>
              </a:rPr>
              <a:pPr>
                <a:defRPr/>
              </a:pPr>
              <a:t>‹#›</a:t>
            </a:fld>
            <a:endParaRPr lang="en-US">
              <a:solidFill>
                <a:srgbClr val="90C226"/>
              </a:solidFill>
            </a:endParaRPr>
          </a:p>
        </p:txBody>
      </p:sp>
    </p:spTree>
    <p:extLst>
      <p:ext uri="{BB962C8B-B14F-4D97-AF65-F5344CB8AC3E}">
        <p14:creationId xmlns:p14="http://schemas.microsoft.com/office/powerpoint/2010/main" val="25642061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33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7C698F7-EC4D-4CD9-B69A-AFDBE33F3D26}" type="datetimeFigureOut">
              <a:rPr lang="en-US">
                <a:solidFill>
                  <a:prstClr val="black">
                    <a:tint val="75000"/>
                  </a:prstClr>
                </a:solidFill>
              </a:rPr>
              <a:pPr>
                <a:defRPr/>
              </a:pPr>
              <a:t>10/21/2016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55DCD98-03A6-40C1-9A27-DCD4920E0271}" type="slidenum">
              <a:rPr lang="en-US">
                <a:solidFill>
                  <a:srgbClr val="90C226"/>
                </a:solidFill>
              </a:rPr>
              <a:pPr>
                <a:defRPr/>
              </a:pPr>
              <a:t>‹#›</a:t>
            </a:fld>
            <a:endParaRPr lang="en-US">
              <a:solidFill>
                <a:srgbClr val="90C226"/>
              </a:solidFill>
            </a:endParaRPr>
          </a:p>
        </p:txBody>
      </p:sp>
    </p:spTree>
    <p:extLst>
      <p:ext uri="{BB962C8B-B14F-4D97-AF65-F5344CB8AC3E}">
        <p14:creationId xmlns:p14="http://schemas.microsoft.com/office/powerpoint/2010/main" val="70537395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406004"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defRPr/>
            </a:pPr>
            <a:r>
              <a:rPr lang="en-US" altLang="en-US" sz="6000" smtClean="0">
                <a:solidFill>
                  <a:srgbClr val="C0E474"/>
                </a:solidFill>
                <a:latin typeface="Arial" panose="020B0604020202020204" pitchFamily="34" charset="0"/>
              </a:rPr>
              <a:t>“</a:t>
            </a:r>
          </a:p>
        </p:txBody>
      </p:sp>
      <p:sp>
        <p:nvSpPr>
          <p:cNvPr id="6" name="TextBox 5"/>
          <p:cNvSpPr txBox="1">
            <a:spLocks noChangeArrowheads="1"/>
          </p:cNvSpPr>
          <p:nvPr/>
        </p:nvSpPr>
        <p:spPr bwMode="auto">
          <a:xfrm>
            <a:off x="6669881"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defRPr/>
            </a:pPr>
            <a:r>
              <a:rPr lang="en-US" altLang="en-US" sz="6000" smtClean="0">
                <a:solidFill>
                  <a:srgbClr val="C0E474"/>
                </a:solidFill>
                <a:latin typeface="Arial" panose="020B0604020202020204" pitchFamily="34" charset="0"/>
              </a:rPr>
              <a:t>”</a:t>
            </a:r>
            <a:endParaRPr lang="en-US" altLang="en-US" smtClean="0">
              <a:solidFill>
                <a:srgbClr val="C0E474"/>
              </a:solidFill>
              <a:latin typeface="Arial" panose="020B0604020202020204" pitchFamily="34" charset="0"/>
            </a:endParaRPr>
          </a:p>
        </p:txBody>
      </p:sp>
      <p:sp>
        <p:nvSpPr>
          <p:cNvPr id="2" name="Title 1"/>
          <p:cNvSpPr>
            <a:spLocks noGrp="1"/>
          </p:cNvSpPr>
          <p:nvPr>
            <p:ph type="title"/>
          </p:nvPr>
        </p:nvSpPr>
        <p:spPr>
          <a:xfrm>
            <a:off x="698500" y="609600"/>
            <a:ext cx="6070601" cy="3022600"/>
          </a:xfrm>
        </p:spPr>
        <p:txBody>
          <a:bodyPr anchor="ctr">
            <a:normAutofit/>
          </a:bodyPr>
          <a:lstStyle>
            <a:lvl1pPr algn="l">
              <a:defRPr sz="33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fld id="{B8690DF1-5517-4848-9C2A-57CFAE83E338}" type="datetimeFigureOut">
              <a:rPr lang="en-US">
                <a:solidFill>
                  <a:prstClr val="black">
                    <a:tint val="75000"/>
                  </a:prstClr>
                </a:solidFill>
              </a:rPr>
              <a:pPr>
                <a:defRPr/>
              </a:pPr>
              <a:t>10/21/2016</a:t>
            </a:fld>
            <a:endParaRPr lang="en-US">
              <a:solidFill>
                <a:prstClr val="black">
                  <a:tint val="75000"/>
                </a:prstClr>
              </a:solidFill>
            </a:endParaRPr>
          </a:p>
        </p:txBody>
      </p:sp>
      <p:sp>
        <p:nvSpPr>
          <p:cNvPr id="8" name="Footer Placeholder 4"/>
          <p:cNvSpPr>
            <a:spLocks noGrp="1"/>
          </p:cNvSpPr>
          <p:nvPr>
            <p:ph type="ftr" sz="quarter" idx="15"/>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6"/>
          </p:nvPr>
        </p:nvSpPr>
        <p:spPr/>
        <p:txBody>
          <a:bodyPr/>
          <a:lstStyle>
            <a:lvl1pPr>
              <a:defRPr/>
            </a:lvl1pPr>
          </a:lstStyle>
          <a:p>
            <a:pPr>
              <a:defRPr/>
            </a:pPr>
            <a:fld id="{8FED5FAF-352E-48EA-9A04-49E77513D0E8}" type="slidenum">
              <a:rPr lang="en-US">
                <a:solidFill>
                  <a:srgbClr val="90C226"/>
                </a:solidFill>
              </a:rPr>
              <a:pPr>
                <a:defRPr/>
              </a:pPr>
              <a:t>‹#›</a:t>
            </a:fld>
            <a:endParaRPr lang="en-US">
              <a:solidFill>
                <a:srgbClr val="90C226"/>
              </a:solidFill>
            </a:endParaRPr>
          </a:p>
        </p:txBody>
      </p:sp>
    </p:spTree>
    <p:extLst>
      <p:ext uri="{BB962C8B-B14F-4D97-AF65-F5344CB8AC3E}">
        <p14:creationId xmlns:p14="http://schemas.microsoft.com/office/powerpoint/2010/main" val="40996662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33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1513914"/>
          </a:xfrm>
        </p:spPr>
        <p:txBody>
          <a:bodyP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6AF5F7F-8916-46FC-AA95-A5526C11D014}" type="datetimeFigureOut">
              <a:rPr lang="en-US">
                <a:solidFill>
                  <a:prstClr val="black">
                    <a:tint val="75000"/>
                  </a:prstClr>
                </a:solidFill>
              </a:rPr>
              <a:pPr>
                <a:defRPr/>
              </a:pPr>
              <a:t>10/21/2016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07AA2C7-BA4A-472D-8B63-34ACD22CEF4B}" type="slidenum">
              <a:rPr lang="en-US">
                <a:solidFill>
                  <a:srgbClr val="90C226"/>
                </a:solidFill>
              </a:rPr>
              <a:pPr>
                <a:defRPr/>
              </a:pPr>
              <a:t>‹#›</a:t>
            </a:fld>
            <a:endParaRPr lang="en-US">
              <a:solidFill>
                <a:srgbClr val="90C226"/>
              </a:solidFill>
            </a:endParaRPr>
          </a:p>
        </p:txBody>
      </p:sp>
    </p:spTree>
    <p:extLst>
      <p:ext uri="{BB962C8B-B14F-4D97-AF65-F5344CB8AC3E}">
        <p14:creationId xmlns:p14="http://schemas.microsoft.com/office/powerpoint/2010/main" val="117657647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406004"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defRPr/>
            </a:pPr>
            <a:r>
              <a:rPr lang="en-US" altLang="en-US" sz="6000" smtClean="0">
                <a:solidFill>
                  <a:srgbClr val="C0E474"/>
                </a:solidFill>
                <a:latin typeface="Arial" panose="020B0604020202020204" pitchFamily="34" charset="0"/>
              </a:rPr>
              <a:t>“</a:t>
            </a:r>
          </a:p>
        </p:txBody>
      </p:sp>
      <p:sp>
        <p:nvSpPr>
          <p:cNvPr id="6" name="TextBox 5"/>
          <p:cNvSpPr txBox="1">
            <a:spLocks noChangeArrowheads="1"/>
          </p:cNvSpPr>
          <p:nvPr/>
        </p:nvSpPr>
        <p:spPr bwMode="auto">
          <a:xfrm>
            <a:off x="6669881"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0" hangingPunct="0">
              <a:defRPr/>
            </a:pPr>
            <a:r>
              <a:rPr lang="en-US" altLang="en-US" sz="6000" smtClean="0">
                <a:solidFill>
                  <a:srgbClr val="C0E474"/>
                </a:solidFill>
                <a:latin typeface="Arial" panose="020B0604020202020204" pitchFamily="34" charset="0"/>
              </a:rPr>
              <a:t>”</a:t>
            </a:r>
          </a:p>
        </p:txBody>
      </p:sp>
      <p:sp>
        <p:nvSpPr>
          <p:cNvPr id="2" name="Title 1"/>
          <p:cNvSpPr>
            <a:spLocks noGrp="1"/>
          </p:cNvSpPr>
          <p:nvPr>
            <p:ph type="title"/>
          </p:nvPr>
        </p:nvSpPr>
        <p:spPr>
          <a:xfrm>
            <a:off x="698500" y="609600"/>
            <a:ext cx="6070601" cy="3022600"/>
          </a:xfrm>
        </p:spPr>
        <p:txBody>
          <a:bodyPr anchor="ctr">
            <a:normAutofit/>
          </a:bodyPr>
          <a:lstStyle>
            <a:lvl1pPr algn="l">
              <a:defRPr sz="33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fld id="{92D10213-120C-4B86-9463-9DD025B9DF9B}" type="datetimeFigureOut">
              <a:rPr lang="en-US">
                <a:solidFill>
                  <a:prstClr val="black">
                    <a:tint val="75000"/>
                  </a:prstClr>
                </a:solidFill>
              </a:rPr>
              <a:pPr>
                <a:defRPr/>
              </a:pPr>
              <a:t>10/21/2016</a:t>
            </a:fld>
            <a:endParaRPr lang="en-US">
              <a:solidFill>
                <a:prstClr val="black">
                  <a:tint val="75000"/>
                </a:prstClr>
              </a:solidFill>
            </a:endParaRPr>
          </a:p>
        </p:txBody>
      </p:sp>
      <p:sp>
        <p:nvSpPr>
          <p:cNvPr id="8" name="Footer Placeholder 4"/>
          <p:cNvSpPr>
            <a:spLocks noGrp="1"/>
          </p:cNvSpPr>
          <p:nvPr>
            <p:ph type="ftr" sz="quarter" idx="15"/>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6"/>
          </p:nvPr>
        </p:nvSpPr>
        <p:spPr/>
        <p:txBody>
          <a:bodyPr/>
          <a:lstStyle>
            <a:lvl1pPr>
              <a:defRPr/>
            </a:lvl1pPr>
          </a:lstStyle>
          <a:p>
            <a:pPr>
              <a:defRPr/>
            </a:pPr>
            <a:fld id="{D489F319-4410-42D8-82F2-8C984B36D273}" type="slidenum">
              <a:rPr lang="en-US">
                <a:solidFill>
                  <a:srgbClr val="90C226"/>
                </a:solidFill>
              </a:rPr>
              <a:pPr>
                <a:defRPr/>
              </a:pPr>
              <a:t>‹#›</a:t>
            </a:fld>
            <a:endParaRPr lang="en-US">
              <a:solidFill>
                <a:srgbClr val="90C226"/>
              </a:solidFill>
            </a:endParaRPr>
          </a:p>
        </p:txBody>
      </p:sp>
    </p:spTree>
    <p:extLst>
      <p:ext uri="{BB962C8B-B14F-4D97-AF65-F5344CB8AC3E}">
        <p14:creationId xmlns:p14="http://schemas.microsoft.com/office/powerpoint/2010/main" val="210842538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33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fld id="{565BDA89-8994-4277-A098-E7C431284E93}" type="datetimeFigureOut">
              <a:rPr lang="en-US">
                <a:solidFill>
                  <a:prstClr val="black">
                    <a:tint val="75000"/>
                  </a:prstClr>
                </a:solidFill>
              </a:rPr>
              <a:pPr>
                <a:defRPr/>
              </a:pPr>
              <a:t>10/21/2016</a:t>
            </a:fld>
            <a:endParaRPr lang="en-US">
              <a:solidFill>
                <a:prstClr val="black">
                  <a:tint val="75000"/>
                </a:prstClr>
              </a:solidFill>
            </a:endParaRPr>
          </a:p>
        </p:txBody>
      </p:sp>
      <p:sp>
        <p:nvSpPr>
          <p:cNvPr id="6" name="Footer Placeholder 4"/>
          <p:cNvSpPr>
            <a:spLocks noGrp="1"/>
          </p:cNvSpPr>
          <p:nvPr>
            <p:ph type="ftr" sz="quarter" idx="15"/>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6"/>
          </p:nvPr>
        </p:nvSpPr>
        <p:spPr/>
        <p:txBody>
          <a:bodyPr/>
          <a:lstStyle>
            <a:lvl1pPr>
              <a:defRPr/>
            </a:lvl1pPr>
          </a:lstStyle>
          <a:p>
            <a:pPr>
              <a:defRPr/>
            </a:pPr>
            <a:fld id="{CE137A5D-D722-4516-BB01-9FD9288496AF}" type="slidenum">
              <a:rPr lang="en-US">
                <a:solidFill>
                  <a:srgbClr val="90C226"/>
                </a:solidFill>
              </a:rPr>
              <a:pPr>
                <a:defRPr/>
              </a:pPr>
              <a:t>‹#›</a:t>
            </a:fld>
            <a:endParaRPr lang="en-US">
              <a:solidFill>
                <a:srgbClr val="90C226"/>
              </a:solidFill>
            </a:endParaRPr>
          </a:p>
        </p:txBody>
      </p:sp>
    </p:spTree>
    <p:extLst>
      <p:ext uri="{BB962C8B-B14F-4D97-AF65-F5344CB8AC3E}">
        <p14:creationId xmlns:p14="http://schemas.microsoft.com/office/powerpoint/2010/main" val="397155270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A1B7BD2-31BC-4BB1-806D-C27BD0158B69}" type="datetimeFigureOut">
              <a:rPr lang="en-US">
                <a:solidFill>
                  <a:prstClr val="black">
                    <a:tint val="75000"/>
                  </a:prstClr>
                </a:solidFill>
              </a:rPr>
              <a:pPr>
                <a:defRPr/>
              </a:pPr>
              <a:t>10/21/2016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87F3F39-3CD3-403B-824D-56C0667290A3}" type="slidenum">
              <a:rPr lang="en-US">
                <a:solidFill>
                  <a:srgbClr val="90C226"/>
                </a:solidFill>
              </a:rPr>
              <a:pPr>
                <a:defRPr/>
              </a:pPr>
              <a:t>‹#›</a:t>
            </a:fld>
            <a:endParaRPr lang="en-US">
              <a:solidFill>
                <a:srgbClr val="90C226"/>
              </a:solidFill>
            </a:endParaRPr>
          </a:p>
        </p:txBody>
      </p:sp>
    </p:spTree>
    <p:extLst>
      <p:ext uri="{BB962C8B-B14F-4D97-AF65-F5344CB8AC3E}">
        <p14:creationId xmlns:p14="http://schemas.microsoft.com/office/powerpoint/2010/main" val="359933538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126FA63-50BB-45C9-8A99-DABBB0F7E0DE}" type="datetimeFigureOut">
              <a:rPr lang="en-US">
                <a:solidFill>
                  <a:prstClr val="black">
                    <a:tint val="75000"/>
                  </a:prstClr>
                </a:solidFill>
              </a:rPr>
              <a:pPr>
                <a:defRPr/>
              </a:pPr>
              <a:t>10/21/2016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B345B79-828C-4428-9A7C-3425BB384356}" type="slidenum">
              <a:rPr lang="en-US">
                <a:solidFill>
                  <a:srgbClr val="90C226"/>
                </a:solidFill>
              </a:rPr>
              <a:pPr>
                <a:defRPr/>
              </a:pPr>
              <a:t>‹#›</a:t>
            </a:fld>
            <a:endParaRPr lang="en-US">
              <a:solidFill>
                <a:srgbClr val="90C226"/>
              </a:solidFill>
            </a:endParaRPr>
          </a:p>
        </p:txBody>
      </p:sp>
    </p:spTree>
    <p:extLst>
      <p:ext uri="{BB962C8B-B14F-4D97-AF65-F5344CB8AC3E}">
        <p14:creationId xmlns:p14="http://schemas.microsoft.com/office/powerpoint/2010/main" val="1596490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457200" y="6245225"/>
            <a:ext cx="2133600" cy="476250"/>
          </a:xfrm>
          <a:prstGeom prst="rect">
            <a:avLst/>
          </a:prstGeom>
        </p:spPr>
        <p:txBody>
          <a:bodyPr/>
          <a:lstStyle>
            <a:lvl1pPr fontAlgn="auto">
              <a:spcBef>
                <a:spcPts val="0"/>
              </a:spcBef>
              <a:spcAft>
                <a:spcPts val="0"/>
              </a:spcAft>
              <a:defRPr/>
            </a:lvl1pPr>
          </a:lstStyle>
          <a:p>
            <a:pPr>
              <a:defRPr/>
            </a:pPr>
            <a:endParaRPr lang="en-GB"/>
          </a:p>
        </p:txBody>
      </p:sp>
      <p:sp>
        <p:nvSpPr>
          <p:cNvPr id="8" name="Rectangle 5"/>
          <p:cNvSpPr>
            <a:spLocks noGrp="1" noChangeArrowheads="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vl1pPr>
          </a:lstStyle>
          <a:p>
            <a:pPr>
              <a:defRPr/>
            </a:pPr>
            <a:endParaRPr lang="en-GB"/>
          </a:p>
        </p:txBody>
      </p:sp>
      <p:sp>
        <p:nvSpPr>
          <p:cNvPr id="9" name="Rectangle 6"/>
          <p:cNvSpPr>
            <a:spLocks noGrp="1" noChangeArrowheads="1"/>
          </p:cNvSpPr>
          <p:nvPr>
            <p:ph type="sldNum" sz="quarter" idx="12"/>
          </p:nvPr>
        </p:nvSpPr>
        <p:spPr>
          <a:xfrm>
            <a:off x="6553200" y="6245225"/>
            <a:ext cx="2133600" cy="476250"/>
          </a:xfrm>
          <a:prstGeom prst="rect">
            <a:avLst/>
          </a:prstGeom>
        </p:spPr>
        <p:txBody>
          <a:bodyPr/>
          <a:lstStyle>
            <a:lvl1pPr fontAlgn="auto">
              <a:spcBef>
                <a:spcPts val="0"/>
              </a:spcBef>
              <a:spcAft>
                <a:spcPts val="0"/>
              </a:spcAft>
              <a:defRPr/>
            </a:lvl1pPr>
          </a:lstStyle>
          <a:p>
            <a:pPr>
              <a:defRPr/>
            </a:pPr>
            <a:fld id="{2B78D081-00FE-4492-92E5-B02D906FC6AF}"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5D23955-154F-4325-9CBB-2D2646288D72}" type="datetimeFigureOut">
              <a:rPr lang="en-US" smtClean="0">
                <a:solidFill>
                  <a:prstClr val="black">
                    <a:lumMod val="65000"/>
                    <a:lumOff val="35000"/>
                  </a:prstClr>
                </a:solidFill>
              </a:rPr>
              <a:pPr/>
              <a:t>10/21/2016</a:t>
            </a:fld>
            <a:endParaRPr lang="en-US">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B009D33A-5301-439D-B6EE-3BE75C366F67}"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en-US">
              <a:solidFill>
                <a:prstClr val="black">
                  <a:lumMod val="65000"/>
                  <a:lumOff val="35000"/>
                </a:prstClr>
              </a:solidFill>
            </a:endParaRPr>
          </a:p>
        </p:txBody>
      </p:sp>
    </p:spTree>
    <p:extLst>
      <p:ext uri="{BB962C8B-B14F-4D97-AF65-F5344CB8AC3E}">
        <p14:creationId xmlns:p14="http://schemas.microsoft.com/office/powerpoint/2010/main" val="207211009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D5D23955-154F-4325-9CBB-2D2646288D72}" type="datetimeFigureOut">
              <a:rPr lang="en-US" smtClean="0">
                <a:solidFill>
                  <a:prstClr val="black">
                    <a:lumMod val="65000"/>
                    <a:lumOff val="35000"/>
                  </a:prstClr>
                </a:solidFill>
              </a:rPr>
              <a:pPr/>
              <a:t>10/21/2016</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B009D33A-5301-439D-B6EE-3BE75C366F67}"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43218802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D23955-154F-4325-9CBB-2D2646288D72}" type="datetimeFigureOut">
              <a:rPr lang="en-US" smtClean="0">
                <a:solidFill>
                  <a:prstClr val="black">
                    <a:lumMod val="65000"/>
                    <a:lumOff val="35000"/>
                  </a:prstClr>
                </a:solidFill>
              </a:rPr>
              <a:pPr/>
              <a:t>10/21/2016</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B009D33A-5301-439D-B6EE-3BE75C366F67}"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Tree>
    <p:extLst>
      <p:ext uri="{BB962C8B-B14F-4D97-AF65-F5344CB8AC3E}">
        <p14:creationId xmlns:p14="http://schemas.microsoft.com/office/powerpoint/2010/main" val="384750605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D5D23955-154F-4325-9CBB-2D2646288D72}" type="datetimeFigureOut">
              <a:rPr lang="en-US" smtClean="0">
                <a:solidFill>
                  <a:prstClr val="black">
                    <a:lumMod val="65000"/>
                    <a:lumOff val="35000"/>
                  </a:prstClr>
                </a:solidFill>
              </a:rPr>
              <a:pPr/>
              <a:t>10/21/2016</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B009D33A-5301-439D-B6EE-3BE75C366F67}"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0157893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5D23955-154F-4325-9CBB-2D2646288D72}" type="datetimeFigureOut">
              <a:rPr lang="en-US" smtClean="0">
                <a:solidFill>
                  <a:prstClr val="black">
                    <a:lumMod val="65000"/>
                    <a:lumOff val="35000"/>
                  </a:prstClr>
                </a:solidFill>
              </a:rPr>
              <a:pPr/>
              <a:t>10/21/2016</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B009D33A-5301-439D-B6EE-3BE75C366F67}"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2555932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D23955-154F-4325-9CBB-2D2646288D72}" type="datetimeFigureOut">
              <a:rPr lang="en-US" smtClean="0">
                <a:solidFill>
                  <a:prstClr val="black">
                    <a:lumMod val="65000"/>
                    <a:lumOff val="35000"/>
                  </a:prstClr>
                </a:solidFill>
              </a:rPr>
              <a:pPr/>
              <a:t>10/21/2016</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B009D33A-5301-439D-B6EE-3BE75C366F67}"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69019154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D23955-154F-4325-9CBB-2D2646288D72}" type="datetimeFigureOut">
              <a:rPr lang="en-US" smtClean="0">
                <a:solidFill>
                  <a:prstClr val="black">
                    <a:lumMod val="65000"/>
                    <a:lumOff val="35000"/>
                  </a:prstClr>
                </a:solidFill>
              </a:rPr>
              <a:pPr/>
              <a:t>10/21/2016</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B009D33A-5301-439D-B6EE-3BE75C366F67}"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410855046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D23955-154F-4325-9CBB-2D2646288D72}" type="datetimeFigureOut">
              <a:rPr lang="en-US" smtClean="0">
                <a:solidFill>
                  <a:prstClr val="black">
                    <a:lumMod val="65000"/>
                    <a:lumOff val="35000"/>
                  </a:prstClr>
                </a:solidFill>
              </a:rPr>
              <a:pPr/>
              <a:t>10/21/2016</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B009D33A-5301-439D-B6EE-3BE75C366F67}"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53018271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D23955-154F-4325-9CBB-2D2646288D72}" type="datetimeFigureOut">
              <a:rPr lang="en-US" smtClean="0">
                <a:solidFill>
                  <a:prstClr val="black">
                    <a:lumMod val="65000"/>
                    <a:lumOff val="35000"/>
                  </a:prstClr>
                </a:solidFill>
              </a:rPr>
              <a:pPr/>
              <a:t>10/21/2016</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B009D33A-5301-439D-B6EE-3BE75C366F67}"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22895601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D23955-154F-4325-9CBB-2D2646288D72}" type="datetimeFigureOut">
              <a:rPr lang="en-US" smtClean="0">
                <a:solidFill>
                  <a:prstClr val="black">
                    <a:lumMod val="65000"/>
                    <a:lumOff val="35000"/>
                  </a:prstClr>
                </a:solidFill>
              </a:rPr>
              <a:pPr/>
              <a:t>10/21/2016</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B009D33A-5301-439D-B6EE-3BE75C366F67}"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647900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05000" y="395288"/>
            <a:ext cx="6781800" cy="1143000"/>
          </a:xfrm>
        </p:spPr>
        <p:txBody>
          <a:bodyPr/>
          <a:lstStyle/>
          <a:p>
            <a:r>
              <a:rPr lang="en-US" dirty="0" smtClean="0"/>
              <a:t>Click to edit Master title style</a:t>
            </a:r>
            <a:endParaRPr lang="en-US" dirty="0"/>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fontAlgn="auto">
              <a:spcBef>
                <a:spcPts val="0"/>
              </a:spcBef>
              <a:spcAft>
                <a:spcPts val="0"/>
              </a:spcAft>
              <a:defRPr/>
            </a:lvl1pPr>
          </a:lstStyle>
          <a:p>
            <a:pPr>
              <a:defRPr/>
            </a:pPr>
            <a:endParaRPr lang="en-GB"/>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vl1pPr>
          </a:lstStyle>
          <a:p>
            <a:pPr>
              <a:defRPr/>
            </a:pPr>
            <a:endParaRPr lang="en-GB"/>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a:lstStyle>
            <a:lvl1pPr fontAlgn="auto">
              <a:spcBef>
                <a:spcPts val="0"/>
              </a:spcBef>
              <a:spcAft>
                <a:spcPts val="0"/>
              </a:spcAft>
              <a:defRPr/>
            </a:lvl1pPr>
          </a:lstStyle>
          <a:p>
            <a:pPr>
              <a:defRPr/>
            </a:pPr>
            <a:fld id="{F686F37B-4E96-45DC-9F38-6D9F0B2F7BFE}" type="slidenum">
              <a:rPr lang="en-GB"/>
              <a:pPr>
                <a:defRPr/>
              </a:pPr>
              <a:t>‹#›</a:t>
            </a:fld>
            <a:endParaRPr lang="en-GB"/>
          </a:p>
        </p:txBody>
      </p:sp>
      <p:pic>
        <p:nvPicPr>
          <p:cNvPr id="6" name="Picture 5" descr="STAMPoutLogo2.jpg"/>
          <p:cNvPicPr>
            <a:picLocks noChangeAspect="1"/>
          </p:cNvPicPr>
          <p:nvPr userDrawn="1"/>
        </p:nvPicPr>
        <p:blipFill>
          <a:blip r:embed="rId2"/>
          <a:stretch>
            <a:fillRect/>
          </a:stretch>
        </p:blipFill>
        <p:spPr>
          <a:xfrm>
            <a:off x="76200" y="36022"/>
            <a:ext cx="1828800" cy="1640378"/>
          </a:xfrm>
          <a:prstGeom prst="rect">
            <a:avLst/>
          </a:prstGeom>
        </p:spPr>
      </p:pic>
      <p:pic>
        <p:nvPicPr>
          <p:cNvPr id="7" name="Picture 6" descr="ASCP only logo_BW.tif"/>
          <p:cNvPicPr>
            <a:picLocks noChangeAspect="1"/>
          </p:cNvPicPr>
          <p:nvPr userDrawn="1"/>
        </p:nvPicPr>
        <p:blipFill>
          <a:blip r:embed="rId3"/>
          <a:stretch>
            <a:fillRect/>
          </a:stretch>
        </p:blipFill>
        <p:spPr>
          <a:xfrm rot="20665357">
            <a:off x="1722168" y="864885"/>
            <a:ext cx="250040" cy="375060"/>
          </a:xfrm>
          <a:prstGeom prst="rect">
            <a:avLst/>
          </a:prstGeom>
        </p:spPr>
      </p:pic>
    </p:spTree>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D23955-154F-4325-9CBB-2D2646288D72}" type="datetimeFigureOut">
              <a:rPr lang="en-US" smtClean="0">
                <a:solidFill>
                  <a:prstClr val="black">
                    <a:lumMod val="65000"/>
                    <a:lumOff val="35000"/>
                  </a:prstClr>
                </a:solidFill>
              </a:rPr>
              <a:pPr/>
              <a:t>10/21/2016</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B009D33A-5301-439D-B6EE-3BE75C366F67}"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820004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fontAlgn="auto">
              <a:spcBef>
                <a:spcPts val="0"/>
              </a:spcBef>
              <a:spcAft>
                <a:spcPts val="0"/>
              </a:spcAft>
              <a:defRPr/>
            </a:lvl1pPr>
          </a:lstStyle>
          <a:p>
            <a:pPr>
              <a:defRPr/>
            </a:pPr>
            <a:endParaRPr lang="en-GB"/>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vl1pPr>
          </a:lstStyle>
          <a:p>
            <a:pPr>
              <a:defRPr/>
            </a:pPr>
            <a:endParaRPr lang="en-GB"/>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a:lstStyle>
            <a:lvl1pPr fontAlgn="auto">
              <a:spcBef>
                <a:spcPts val="0"/>
              </a:spcBef>
              <a:spcAft>
                <a:spcPts val="0"/>
              </a:spcAft>
              <a:defRPr/>
            </a:lvl1pPr>
          </a:lstStyle>
          <a:p>
            <a:pPr>
              <a:defRPr/>
            </a:pPr>
            <a:fld id="{B97B1690-7AA1-466C-ABD6-EE13EB1F61E7}" type="slidenum">
              <a:rPr lang="en-GB"/>
              <a:pPr>
                <a:defRPr/>
              </a:pPr>
              <a:t>‹#›</a:t>
            </a:fld>
            <a:endParaRPr lang="en-GB"/>
          </a:p>
        </p:txBody>
      </p:sp>
      <p:pic>
        <p:nvPicPr>
          <p:cNvPr id="5" name="Picture 4" descr="STAMPoutLogo2.jpg"/>
          <p:cNvPicPr>
            <a:picLocks noChangeAspect="1"/>
          </p:cNvPicPr>
          <p:nvPr userDrawn="1"/>
        </p:nvPicPr>
        <p:blipFill>
          <a:blip r:embed="rId2"/>
          <a:stretch>
            <a:fillRect/>
          </a:stretch>
        </p:blipFill>
        <p:spPr>
          <a:xfrm>
            <a:off x="76200" y="36022"/>
            <a:ext cx="1828800" cy="1640378"/>
          </a:xfrm>
          <a:prstGeom prst="rect">
            <a:avLst/>
          </a:prstGeom>
        </p:spPr>
      </p:pic>
      <p:pic>
        <p:nvPicPr>
          <p:cNvPr id="6" name="Picture 5" descr="ASCP only logo_BW.tif"/>
          <p:cNvPicPr>
            <a:picLocks noChangeAspect="1"/>
          </p:cNvPicPr>
          <p:nvPr userDrawn="1"/>
        </p:nvPicPr>
        <p:blipFill>
          <a:blip r:embed="rId3"/>
          <a:stretch>
            <a:fillRect/>
          </a:stretch>
        </p:blipFill>
        <p:spPr>
          <a:xfrm rot="20665357">
            <a:off x="1722168" y="864885"/>
            <a:ext cx="250040" cy="375060"/>
          </a:xfrm>
          <a:prstGeom prst="rect">
            <a:avLst/>
          </a:prstGeom>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752600"/>
            <a:ext cx="3008313" cy="43735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fontAlgn="auto">
              <a:spcBef>
                <a:spcPts val="0"/>
              </a:spcBef>
              <a:spcAft>
                <a:spcPts val="0"/>
              </a:spcAft>
              <a:defRPr/>
            </a:lvl1pPr>
          </a:lstStyle>
          <a:p>
            <a:pPr>
              <a:defRPr/>
            </a:pPr>
            <a:endParaRPr lang="en-GB"/>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vl1pPr>
          </a:lstStyle>
          <a:p>
            <a:pPr>
              <a:defRPr/>
            </a:pPr>
            <a:endParaRPr lang="en-GB"/>
          </a:p>
        </p:txBody>
      </p:sp>
      <p:sp>
        <p:nvSpPr>
          <p:cNvPr id="7" name="Slide Number Placeholder 6"/>
          <p:cNvSpPr>
            <a:spLocks noGrp="1" noChangeArrowheads="1"/>
          </p:cNvSpPr>
          <p:nvPr>
            <p:ph type="sldNum" sz="quarter" idx="12"/>
          </p:nvPr>
        </p:nvSpPr>
        <p:spPr>
          <a:xfrm>
            <a:off x="6553200" y="6245225"/>
            <a:ext cx="2133600" cy="476250"/>
          </a:xfrm>
          <a:prstGeom prst="rect">
            <a:avLst/>
          </a:prstGeom>
        </p:spPr>
        <p:txBody>
          <a:bodyPr/>
          <a:lstStyle>
            <a:lvl1pPr fontAlgn="auto">
              <a:spcBef>
                <a:spcPts val="0"/>
              </a:spcBef>
              <a:spcAft>
                <a:spcPts val="0"/>
              </a:spcAft>
              <a:defRPr/>
            </a:lvl1pPr>
          </a:lstStyle>
          <a:p>
            <a:pPr>
              <a:defRPr/>
            </a:pPr>
            <a:fld id="{F062F00F-5B38-4C1F-A150-D8C2FFD344B6}" type="slidenum">
              <a:rPr lang="en-GB"/>
              <a:pPr>
                <a:defRPr/>
              </a:pPr>
              <a:t>‹#›</a:t>
            </a:fld>
            <a:endParaRPr lang="en-GB"/>
          </a:p>
        </p:txBody>
      </p:sp>
      <p:pic>
        <p:nvPicPr>
          <p:cNvPr id="8" name="Picture 7" descr="STAMPoutLogo2.jpg"/>
          <p:cNvPicPr>
            <a:picLocks noChangeAspect="1"/>
          </p:cNvPicPr>
          <p:nvPr userDrawn="1"/>
        </p:nvPicPr>
        <p:blipFill>
          <a:blip r:embed="rId2"/>
          <a:stretch>
            <a:fillRect/>
          </a:stretch>
        </p:blipFill>
        <p:spPr>
          <a:xfrm>
            <a:off x="76200" y="36022"/>
            <a:ext cx="1828800" cy="1640378"/>
          </a:xfrm>
          <a:prstGeom prst="rect">
            <a:avLst/>
          </a:prstGeom>
        </p:spPr>
      </p:pic>
      <p:pic>
        <p:nvPicPr>
          <p:cNvPr id="9" name="Picture 8" descr="ASCP only logo_BW.tif"/>
          <p:cNvPicPr>
            <a:picLocks noChangeAspect="1"/>
          </p:cNvPicPr>
          <p:nvPr userDrawn="1"/>
        </p:nvPicPr>
        <p:blipFill>
          <a:blip r:embed="rId3"/>
          <a:stretch>
            <a:fillRect/>
          </a:stretch>
        </p:blipFill>
        <p:spPr>
          <a:xfrm rot="20665357">
            <a:off x="1722168" y="864885"/>
            <a:ext cx="250040" cy="375060"/>
          </a:xfrm>
          <a:prstGeom prst="rect">
            <a:avLst/>
          </a:prstGeom>
        </p:spPr>
      </p:pic>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9800"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209800"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209800"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fontAlgn="auto">
              <a:spcBef>
                <a:spcPts val="0"/>
              </a:spcBef>
              <a:spcAft>
                <a:spcPts val="0"/>
              </a:spcAft>
              <a:defRPr/>
            </a:lvl1pPr>
          </a:lstStyle>
          <a:p>
            <a:pPr>
              <a:defRPr/>
            </a:pPr>
            <a:endParaRPr lang="en-GB"/>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vl1pPr>
          </a:lstStyle>
          <a:p>
            <a:pPr>
              <a:defRPr/>
            </a:pPr>
            <a:endParaRPr lang="en-GB"/>
          </a:p>
        </p:txBody>
      </p:sp>
      <p:sp>
        <p:nvSpPr>
          <p:cNvPr id="7" name="Slide Number Placeholder 6"/>
          <p:cNvSpPr>
            <a:spLocks noGrp="1" noChangeArrowheads="1"/>
          </p:cNvSpPr>
          <p:nvPr>
            <p:ph type="sldNum" sz="quarter" idx="12"/>
          </p:nvPr>
        </p:nvSpPr>
        <p:spPr>
          <a:xfrm>
            <a:off x="6553200" y="6245225"/>
            <a:ext cx="2133600" cy="476250"/>
          </a:xfrm>
          <a:prstGeom prst="rect">
            <a:avLst/>
          </a:prstGeom>
        </p:spPr>
        <p:txBody>
          <a:bodyPr/>
          <a:lstStyle>
            <a:lvl1pPr fontAlgn="auto">
              <a:spcBef>
                <a:spcPts val="0"/>
              </a:spcBef>
              <a:spcAft>
                <a:spcPts val="0"/>
              </a:spcAft>
              <a:defRPr/>
            </a:lvl1pPr>
          </a:lstStyle>
          <a:p>
            <a:pPr>
              <a:defRPr/>
            </a:pPr>
            <a:fld id="{CA153E02-8C26-465E-B8FC-4DF30E654309}" type="slidenum">
              <a:rPr lang="en-GB"/>
              <a:pPr>
                <a:defRPr/>
              </a:pPr>
              <a:t>‹#›</a:t>
            </a:fld>
            <a:endParaRPr lang="en-GB"/>
          </a:p>
        </p:txBody>
      </p:sp>
      <p:pic>
        <p:nvPicPr>
          <p:cNvPr id="8" name="Picture 7" descr="STAMPoutLogo2.jpg"/>
          <p:cNvPicPr>
            <a:picLocks noChangeAspect="1"/>
          </p:cNvPicPr>
          <p:nvPr userDrawn="1"/>
        </p:nvPicPr>
        <p:blipFill>
          <a:blip r:embed="rId2"/>
          <a:stretch>
            <a:fillRect/>
          </a:stretch>
        </p:blipFill>
        <p:spPr>
          <a:xfrm>
            <a:off x="76200" y="36022"/>
            <a:ext cx="1828800" cy="1640378"/>
          </a:xfrm>
          <a:prstGeom prst="rect">
            <a:avLst/>
          </a:prstGeom>
        </p:spPr>
      </p:pic>
      <p:pic>
        <p:nvPicPr>
          <p:cNvPr id="9" name="Picture 8" descr="ASCP only logo_BW.tif"/>
          <p:cNvPicPr>
            <a:picLocks noChangeAspect="1"/>
          </p:cNvPicPr>
          <p:nvPr userDrawn="1"/>
        </p:nvPicPr>
        <p:blipFill>
          <a:blip r:embed="rId3"/>
          <a:stretch>
            <a:fillRect/>
          </a:stretch>
        </p:blipFill>
        <p:spPr>
          <a:xfrm rot="20665357">
            <a:off x="1722168" y="864885"/>
            <a:ext cx="250040" cy="375060"/>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theme" Target="../theme/theme4.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theme" Target="../theme/theme5.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9528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71926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628650" indent="-628650" algn="l" rtl="0" eaLnBrk="0" fontAlgn="base" hangingPunct="0">
        <a:spcBef>
          <a:spcPct val="20000"/>
        </a:spcBef>
        <a:spcAft>
          <a:spcPct val="0"/>
        </a:spcAft>
        <a:buClr>
          <a:srgbClr val="283C99"/>
        </a:buClr>
        <a:buFont typeface="Wingdings" pitchFamily="2" charset="2"/>
        <a:buChar char="*"/>
        <a:defRPr sz="3200">
          <a:solidFill>
            <a:schemeClr val="tx1"/>
          </a:solidFill>
          <a:latin typeface="+mn-lt"/>
          <a:ea typeface="+mn-ea"/>
          <a:cs typeface="+mn-cs"/>
        </a:defRPr>
      </a:lvl1pPr>
      <a:lvl2pPr marL="1352550" indent="-544513" algn="l" rtl="0" eaLnBrk="0" fontAlgn="base" hangingPunct="0">
        <a:spcBef>
          <a:spcPct val="20000"/>
        </a:spcBef>
        <a:spcAft>
          <a:spcPct val="0"/>
        </a:spcAft>
        <a:buClr>
          <a:srgbClr val="283C99"/>
        </a:buClr>
        <a:buFont typeface="Wingdings" pitchFamily="2" charset="2"/>
        <a:buChar char="*"/>
        <a:defRPr sz="2800">
          <a:solidFill>
            <a:schemeClr val="tx1"/>
          </a:solidFill>
          <a:latin typeface="+mn-lt"/>
        </a:defRPr>
      </a:lvl2pPr>
      <a:lvl3pPr marL="1604963" indent="-73025" algn="l" rtl="0" eaLnBrk="0" fontAlgn="base" hangingPunct="0">
        <a:spcBef>
          <a:spcPct val="20000"/>
        </a:spcBef>
        <a:spcAft>
          <a:spcPct val="0"/>
        </a:spcAft>
        <a:buClr>
          <a:srgbClr val="283C99"/>
        </a:buClr>
        <a:buFont typeface="Wingdings" pitchFamily="2" charset="2"/>
        <a:buChar char="*"/>
        <a:defRPr sz="2400">
          <a:solidFill>
            <a:schemeClr val="tx1"/>
          </a:solidFill>
          <a:latin typeface="+mn-lt"/>
        </a:defRPr>
      </a:lvl3pPr>
      <a:lvl4pPr marL="2012950" indent="-228600" algn="l" rtl="0" eaLnBrk="0" fontAlgn="base" hangingPunct="0">
        <a:spcBef>
          <a:spcPct val="20000"/>
        </a:spcBef>
        <a:spcAft>
          <a:spcPct val="0"/>
        </a:spcAft>
        <a:buClr>
          <a:srgbClr val="283C99"/>
        </a:buClr>
        <a:buFont typeface="Wingdings" pitchFamily="2" charset="2"/>
        <a:buChar char="*"/>
        <a:defRPr sz="2000">
          <a:solidFill>
            <a:schemeClr val="tx1"/>
          </a:solidFill>
          <a:latin typeface="+mn-lt"/>
        </a:defRPr>
      </a:lvl4pPr>
      <a:lvl5pPr marL="2420938" indent="-228600" algn="l" rtl="0" eaLnBrk="0" fontAlgn="base" hangingPunct="0">
        <a:spcBef>
          <a:spcPct val="20000"/>
        </a:spcBef>
        <a:spcAft>
          <a:spcPct val="0"/>
        </a:spcAft>
        <a:buClr>
          <a:srgbClr val="283C99"/>
        </a:buClr>
        <a:buFont typeface="Wingdings" pitchFamily="2" charset="2"/>
        <a:buChar char="*"/>
        <a:defRPr sz="2000">
          <a:solidFill>
            <a:schemeClr val="tx1"/>
          </a:solidFill>
          <a:latin typeface="+mn-lt"/>
        </a:defRPr>
      </a:lvl5pPr>
      <a:lvl6pPr marL="2878138" indent="-228600" algn="l" rtl="0" fontAlgn="base">
        <a:spcBef>
          <a:spcPct val="20000"/>
        </a:spcBef>
        <a:spcAft>
          <a:spcPct val="0"/>
        </a:spcAft>
        <a:buClr>
          <a:srgbClr val="283C99"/>
        </a:buClr>
        <a:buFont typeface="Wingdings" pitchFamily="2" charset="2"/>
        <a:buChar char="*"/>
        <a:defRPr sz="2000">
          <a:solidFill>
            <a:schemeClr val="tx1"/>
          </a:solidFill>
          <a:latin typeface="+mn-lt"/>
        </a:defRPr>
      </a:lvl6pPr>
      <a:lvl7pPr marL="3335338" indent="-228600" algn="l" rtl="0" fontAlgn="base">
        <a:spcBef>
          <a:spcPct val="20000"/>
        </a:spcBef>
        <a:spcAft>
          <a:spcPct val="0"/>
        </a:spcAft>
        <a:buClr>
          <a:srgbClr val="283C99"/>
        </a:buClr>
        <a:buFont typeface="Wingdings" pitchFamily="2" charset="2"/>
        <a:buChar char="*"/>
        <a:defRPr sz="2000">
          <a:solidFill>
            <a:schemeClr val="tx1"/>
          </a:solidFill>
          <a:latin typeface="+mn-lt"/>
        </a:defRPr>
      </a:lvl7pPr>
      <a:lvl8pPr marL="3792538" indent="-228600" algn="l" rtl="0" fontAlgn="base">
        <a:spcBef>
          <a:spcPct val="20000"/>
        </a:spcBef>
        <a:spcAft>
          <a:spcPct val="0"/>
        </a:spcAft>
        <a:buClr>
          <a:srgbClr val="283C99"/>
        </a:buClr>
        <a:buFont typeface="Wingdings" pitchFamily="2" charset="2"/>
        <a:buChar char="*"/>
        <a:defRPr sz="2000">
          <a:solidFill>
            <a:schemeClr val="tx1"/>
          </a:solidFill>
          <a:latin typeface="+mn-lt"/>
        </a:defRPr>
      </a:lvl8pPr>
      <a:lvl9pPr marL="4249738" indent="-228600" algn="l" rtl="0" fontAlgn="base">
        <a:spcBef>
          <a:spcPct val="20000"/>
        </a:spcBef>
        <a:spcAft>
          <a:spcPct val="0"/>
        </a:spcAft>
        <a:buClr>
          <a:srgbClr val="283C99"/>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5907888-CC4F-43B0-874A-E0459B4857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9" r:id="rId1"/>
    <p:sldLayoutId id="2147483738" r:id="rId2"/>
    <p:sldLayoutId id="2147483737" r:id="rId3"/>
    <p:sldLayoutId id="2147483736" r:id="rId4"/>
    <p:sldLayoutId id="2147483735" r:id="rId5"/>
    <p:sldLayoutId id="2147483734" r:id="rId6"/>
    <p:sldLayoutId id="2147483733" r:id="rId7"/>
    <p:sldLayoutId id="2147483732" r:id="rId8"/>
    <p:sldLayoutId id="2147483731" r:id="rId9"/>
    <p:sldLayoutId id="2147483730" r:id="rId10"/>
    <p:sldLayoutId id="214748372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560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560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6C4851D-3015-45AA-8096-6048FC619B3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0" r:id="rId1"/>
    <p:sldLayoutId id="2147483749" r:id="rId2"/>
    <p:sldLayoutId id="2147483748" r:id="rId3"/>
    <p:sldLayoutId id="2147483747" r:id="rId4"/>
    <p:sldLayoutId id="2147483746" r:id="rId5"/>
    <p:sldLayoutId id="2147483745" r:id="rId6"/>
    <p:sldLayoutId id="2147483744" r:id="rId7"/>
    <p:sldLayoutId id="2147483743" r:id="rId8"/>
    <p:sldLayoutId id="2147483742" r:id="rId9"/>
    <p:sldLayoutId id="2147483741" r:id="rId10"/>
    <p:sldLayoutId id="2147483740"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6"/>
          <p:cNvGrpSpPr>
            <a:grpSpLocks/>
          </p:cNvGrpSpPr>
          <p:nvPr/>
        </p:nvGrpSpPr>
        <p:grpSpPr bwMode="auto">
          <a:xfrm>
            <a:off x="0" y="-7938"/>
            <a:ext cx="9144000" cy="6865938"/>
            <a:chOff x="0" y="-8467"/>
            <a:chExt cx="12192000" cy="6866467"/>
          </a:xfrm>
        </p:grpSpPr>
        <p:cxnSp>
          <p:nvCxnSpPr>
            <p:cNvPr id="20" name="Straight Connector 19"/>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075" name="Title Placeholder 1"/>
          <p:cNvSpPr>
            <a:spLocks noGrp="1"/>
          </p:cNvSpPr>
          <p:nvPr>
            <p:ph type="title"/>
          </p:nvPr>
        </p:nvSpPr>
        <p:spPr bwMode="auto">
          <a:xfrm>
            <a:off x="508397" y="609600"/>
            <a:ext cx="6447234"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3076" name="Text Placeholder 2"/>
          <p:cNvSpPr>
            <a:spLocks noGrp="1"/>
          </p:cNvSpPr>
          <p:nvPr>
            <p:ph type="body" idx="1"/>
          </p:nvPr>
        </p:nvSpPr>
        <p:spPr bwMode="auto">
          <a:xfrm>
            <a:off x="508397" y="2160589"/>
            <a:ext cx="6447234"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5404248" y="6042026"/>
            <a:ext cx="683419" cy="365125"/>
          </a:xfrm>
          <a:prstGeom prst="rect">
            <a:avLst/>
          </a:prstGeom>
        </p:spPr>
        <p:txBody>
          <a:bodyPr vert="horz" lIns="91440" tIns="45720" rIns="91440" bIns="45720" rtlCol="0" anchor="ctr"/>
          <a:lstStyle>
            <a:lvl1pPr algn="r">
              <a:defRPr sz="675">
                <a:solidFill>
                  <a:schemeClr val="tx1">
                    <a:tint val="75000"/>
                  </a:schemeClr>
                </a:solidFill>
              </a:defRPr>
            </a:lvl1pPr>
          </a:lstStyle>
          <a:p>
            <a:pPr eaLnBrk="0" hangingPunct="0">
              <a:defRPr/>
            </a:pPr>
            <a:fld id="{7E58D17B-2F77-4DCC-9AC7-11259C742D7B}" type="datetimeFigureOut">
              <a:rPr lang="en-US">
                <a:solidFill>
                  <a:prstClr val="black">
                    <a:tint val="75000"/>
                  </a:prstClr>
                </a:solidFill>
                <a:latin typeface="Calibri" panose="020F0502020204030204" pitchFamily="34" charset="0"/>
              </a:rPr>
              <a:pPr eaLnBrk="0" hangingPunct="0">
                <a:defRPr/>
              </a:pPr>
              <a:t>10/21/2016</a:t>
            </a:fld>
            <a:endParaRPr lang="en-US">
              <a:solidFill>
                <a:prstClr val="black">
                  <a:tint val="75000"/>
                </a:prstClr>
              </a:solidFill>
              <a:latin typeface="Calibri" panose="020F0502020204030204" pitchFamily="34" charset="0"/>
            </a:endParaRPr>
          </a:p>
        </p:txBody>
      </p:sp>
      <p:sp>
        <p:nvSpPr>
          <p:cNvPr id="5" name="Footer Placeholder 4"/>
          <p:cNvSpPr>
            <a:spLocks noGrp="1"/>
          </p:cNvSpPr>
          <p:nvPr>
            <p:ph type="ftr" sz="quarter" idx="3"/>
          </p:nvPr>
        </p:nvSpPr>
        <p:spPr>
          <a:xfrm>
            <a:off x="508397" y="6042026"/>
            <a:ext cx="4723209" cy="365125"/>
          </a:xfrm>
          <a:prstGeom prst="rect">
            <a:avLst/>
          </a:prstGeom>
        </p:spPr>
        <p:txBody>
          <a:bodyPr vert="horz" lIns="91440" tIns="45720" rIns="91440" bIns="45720" rtlCol="0" anchor="ctr"/>
          <a:lstStyle>
            <a:lvl1pPr algn="l">
              <a:defRPr sz="675">
                <a:solidFill>
                  <a:schemeClr val="tx1">
                    <a:tint val="75000"/>
                  </a:schemeClr>
                </a:solidFill>
              </a:defRPr>
            </a:lvl1pPr>
          </a:lstStyle>
          <a:p>
            <a:pPr eaLnBrk="0" hangingPunct="0">
              <a:defRPr/>
            </a:pPr>
            <a:endParaRPr lang="en-US">
              <a:solidFill>
                <a:prstClr val="black">
                  <a:tint val="75000"/>
                </a:prstClr>
              </a:solidFill>
              <a:latin typeface="Calibri" panose="020F0502020204030204" pitchFamily="34" charset="0"/>
            </a:endParaRPr>
          </a:p>
        </p:txBody>
      </p:sp>
      <p:sp>
        <p:nvSpPr>
          <p:cNvPr id="6" name="Slide Number Placeholder 5"/>
          <p:cNvSpPr>
            <a:spLocks noGrp="1"/>
          </p:cNvSpPr>
          <p:nvPr>
            <p:ph type="sldNum" sz="quarter" idx="4"/>
          </p:nvPr>
        </p:nvSpPr>
        <p:spPr>
          <a:xfrm>
            <a:off x="6442472" y="6042026"/>
            <a:ext cx="513159" cy="365125"/>
          </a:xfrm>
          <a:prstGeom prst="rect">
            <a:avLst/>
          </a:prstGeom>
        </p:spPr>
        <p:txBody>
          <a:bodyPr vert="horz" lIns="91440" tIns="45720" rIns="91440" bIns="45720" rtlCol="0" anchor="ctr"/>
          <a:lstStyle>
            <a:lvl1pPr algn="r">
              <a:defRPr sz="675">
                <a:solidFill>
                  <a:schemeClr val="accent1"/>
                </a:solidFill>
              </a:defRPr>
            </a:lvl1pPr>
          </a:lstStyle>
          <a:p>
            <a:pPr eaLnBrk="0" hangingPunct="0">
              <a:defRPr/>
            </a:pPr>
            <a:fld id="{E2C4EEBF-B682-4654-B510-84497100E306}" type="slidenum">
              <a:rPr lang="en-US">
                <a:solidFill>
                  <a:srgbClr val="90C226"/>
                </a:solidFill>
                <a:latin typeface="Calibri" panose="020F0502020204030204" pitchFamily="34" charset="0"/>
              </a:rPr>
              <a:pPr eaLnBrk="0" hangingPunct="0">
                <a:defRPr/>
              </a:pPr>
              <a:t>‹#›</a:t>
            </a:fld>
            <a:endParaRPr lang="en-US">
              <a:solidFill>
                <a:srgbClr val="90C226"/>
              </a:solidFill>
              <a:latin typeface="Calibri" panose="020F0502020204030204" pitchFamily="34" charset="0"/>
            </a:endParaRPr>
          </a:p>
        </p:txBody>
      </p:sp>
    </p:spTree>
    <p:extLst>
      <p:ext uri="{BB962C8B-B14F-4D97-AF65-F5344CB8AC3E}">
        <p14:creationId xmlns:p14="http://schemas.microsoft.com/office/powerpoint/2010/main" val="4275464509"/>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Lst>
  <p:txStyles>
    <p:titleStyle>
      <a:lvl1pPr algn="l" defTabSz="342900" rtl="0" eaLnBrk="0" fontAlgn="base" hangingPunct="0">
        <a:spcBef>
          <a:spcPct val="0"/>
        </a:spcBef>
        <a:spcAft>
          <a:spcPct val="0"/>
        </a:spcAft>
        <a:defRPr sz="2700" kern="1200">
          <a:solidFill>
            <a:schemeClr val="accent1"/>
          </a:solidFill>
          <a:latin typeface="+mj-lt"/>
          <a:ea typeface="+mj-ea"/>
          <a:cs typeface="+mj-cs"/>
        </a:defRPr>
      </a:lvl1pPr>
      <a:lvl2pPr algn="l" defTabSz="342900" rtl="0" eaLnBrk="0" fontAlgn="base" hangingPunct="0">
        <a:spcBef>
          <a:spcPct val="0"/>
        </a:spcBef>
        <a:spcAft>
          <a:spcPct val="0"/>
        </a:spcAft>
        <a:defRPr sz="2700">
          <a:solidFill>
            <a:schemeClr val="accent1"/>
          </a:solidFill>
          <a:latin typeface="Trebuchet MS" panose="020B0603020202020204" pitchFamily="34" charset="0"/>
        </a:defRPr>
      </a:lvl2pPr>
      <a:lvl3pPr algn="l" defTabSz="342900" rtl="0" eaLnBrk="0" fontAlgn="base" hangingPunct="0">
        <a:spcBef>
          <a:spcPct val="0"/>
        </a:spcBef>
        <a:spcAft>
          <a:spcPct val="0"/>
        </a:spcAft>
        <a:defRPr sz="2700">
          <a:solidFill>
            <a:schemeClr val="accent1"/>
          </a:solidFill>
          <a:latin typeface="Trebuchet MS" panose="020B0603020202020204" pitchFamily="34" charset="0"/>
        </a:defRPr>
      </a:lvl3pPr>
      <a:lvl4pPr algn="l" defTabSz="342900" rtl="0" eaLnBrk="0" fontAlgn="base" hangingPunct="0">
        <a:spcBef>
          <a:spcPct val="0"/>
        </a:spcBef>
        <a:spcAft>
          <a:spcPct val="0"/>
        </a:spcAft>
        <a:defRPr sz="2700">
          <a:solidFill>
            <a:schemeClr val="accent1"/>
          </a:solidFill>
          <a:latin typeface="Trebuchet MS" panose="020B0603020202020204" pitchFamily="34" charset="0"/>
        </a:defRPr>
      </a:lvl4pPr>
      <a:lvl5pPr algn="l" defTabSz="342900" rtl="0" eaLnBrk="0" fontAlgn="base" hangingPunct="0">
        <a:spcBef>
          <a:spcPct val="0"/>
        </a:spcBef>
        <a:spcAft>
          <a:spcPct val="0"/>
        </a:spcAft>
        <a:defRPr sz="27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0" fontAlgn="base" hangingPunct="0">
        <a:spcBef>
          <a:spcPts val="75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557213" indent="-214313" algn="l" defTabSz="342900" rtl="0" eaLnBrk="0" fontAlgn="base" hangingPunct="0">
        <a:spcBef>
          <a:spcPts val="75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2pPr>
      <a:lvl3pPr marL="857250" indent="-171450" algn="l" defTabSz="342900" rtl="0" eaLnBrk="0" fontAlgn="base" hangingPunct="0">
        <a:spcBef>
          <a:spcPts val="750"/>
        </a:spcBef>
        <a:spcAft>
          <a:spcPct val="0"/>
        </a:spcAft>
        <a:buClr>
          <a:schemeClr val="accent1"/>
        </a:buClr>
        <a:buSzPct val="80000"/>
        <a:buFont typeface="Wingdings 3" panose="05040102010807070707" pitchFamily="18" charset="2"/>
        <a:buChar char=""/>
        <a:defRPr sz="1050" kern="1200">
          <a:solidFill>
            <a:srgbClr val="404040"/>
          </a:solidFill>
          <a:latin typeface="+mn-lt"/>
          <a:ea typeface="+mn-ea"/>
          <a:cs typeface="+mn-cs"/>
        </a:defRPr>
      </a:lvl3pPr>
      <a:lvl4pPr marL="1200150" indent="-171450" algn="l" defTabSz="342900" rtl="0" eaLnBrk="0" fontAlgn="base" hangingPunct="0">
        <a:spcBef>
          <a:spcPts val="750"/>
        </a:spcBef>
        <a:spcAft>
          <a:spcPct val="0"/>
        </a:spcAft>
        <a:buClr>
          <a:schemeClr val="accent1"/>
        </a:buClr>
        <a:buSzPct val="80000"/>
        <a:buFont typeface="Wingdings 3" panose="05040102010807070707" pitchFamily="18" charset="2"/>
        <a:buChar char=""/>
        <a:defRPr sz="900" kern="1200">
          <a:solidFill>
            <a:srgbClr val="404040"/>
          </a:solidFill>
          <a:latin typeface="+mn-lt"/>
          <a:ea typeface="+mn-ea"/>
          <a:cs typeface="+mn-cs"/>
        </a:defRPr>
      </a:lvl4pPr>
      <a:lvl5pPr marL="1543050" indent="-171450" algn="l" defTabSz="342900" rtl="0" eaLnBrk="0" fontAlgn="base" hangingPunct="0">
        <a:spcBef>
          <a:spcPts val="750"/>
        </a:spcBef>
        <a:spcAft>
          <a:spcPct val="0"/>
        </a:spcAft>
        <a:buClr>
          <a:schemeClr val="accent1"/>
        </a:buClr>
        <a:buSzPct val="80000"/>
        <a:buFont typeface="Wingdings 3" panose="05040102010807070707" pitchFamily="18" charset="2"/>
        <a:buChar char=""/>
        <a:defRPr sz="900" kern="1200">
          <a:solidFill>
            <a:srgbClr val="404040"/>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fontAlgn="auto">
              <a:spcBef>
                <a:spcPts val="0"/>
              </a:spcBef>
              <a:spcAft>
                <a:spcPts val="0"/>
              </a:spcAft>
            </a:pPr>
            <a:fld id="{D5D23955-154F-4325-9CBB-2D2646288D72}" type="datetimeFigureOut">
              <a:rPr lang="en-US" smtClean="0">
                <a:solidFill>
                  <a:prstClr val="black">
                    <a:lumMod val="65000"/>
                    <a:lumOff val="35000"/>
                  </a:prstClr>
                </a:solidFill>
              </a:rPr>
              <a:pPr fontAlgn="auto">
                <a:spcBef>
                  <a:spcPts val="0"/>
                </a:spcBef>
                <a:spcAft>
                  <a:spcPts val="0"/>
                </a:spcAft>
              </a:pPr>
              <a:t>10/21/2016</a:t>
            </a:fld>
            <a:endParaRPr lang="en-US">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fontAlgn="auto">
              <a:spcBef>
                <a:spcPts val="0"/>
              </a:spcBef>
              <a:spcAft>
                <a:spcPts val="0"/>
              </a:spcAft>
            </a:pPr>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fontAlgn="auto">
              <a:spcBef>
                <a:spcPts val="0"/>
              </a:spcBef>
              <a:spcAft>
                <a:spcPts val="0"/>
              </a:spcAft>
            </a:pPr>
            <a:fld id="{B009D33A-5301-439D-B6EE-3BE75C366F67}" type="slidenum">
              <a:rPr lang="en-US" smtClean="0">
                <a:solidFill>
                  <a:prstClr val="black">
                    <a:lumMod val="65000"/>
                    <a:lumOff val="35000"/>
                  </a:prstClr>
                </a:solidFill>
              </a:rPr>
              <a:pPr fontAlgn="auto">
                <a:spcBef>
                  <a:spcPts val="0"/>
                </a:spcBef>
                <a:spcAft>
                  <a:spcPts val="0"/>
                </a:spcAft>
              </a:pPr>
              <a:t>‹#›</a:t>
            </a:fld>
            <a:endParaRPr lang="en-US">
              <a:solidFill>
                <a:prstClr val="black">
                  <a:lumMod val="65000"/>
                  <a:lumOff val="35000"/>
                </a:prstClr>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Tree>
    <p:extLst>
      <p:ext uri="{BB962C8B-B14F-4D97-AF65-F5344CB8AC3E}">
        <p14:creationId xmlns:p14="http://schemas.microsoft.com/office/powerpoint/2010/main" val="2266815449"/>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51.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3" Type="http://schemas.openxmlformats.org/officeDocument/2006/relationships/hyperlink" Target="mailto:barry.Schmidt@mclaren.org" TargetMode="External"/><Relationship Id="rId2" Type="http://schemas.openxmlformats.org/officeDocument/2006/relationships/notesSlide" Target="../notesSlides/notesSlide13.xm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usatoday.com/story/news/nation/2014/05/20/seniors-addiction-prescription-drugs-painkillers/9277489/"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lstStyle/>
          <a:p>
            <a:r>
              <a:rPr lang="en-US" dirty="0" smtClean="0"/>
              <a:t>Opiates: The Big Picture</a:t>
            </a:r>
            <a:endParaRPr lang="en-US" dirty="0"/>
          </a:p>
        </p:txBody>
      </p:sp>
      <p:sp>
        <p:nvSpPr>
          <p:cNvPr id="3" name="Subtitle 2"/>
          <p:cNvSpPr>
            <a:spLocks noGrp="1"/>
          </p:cNvSpPr>
          <p:nvPr>
            <p:ph type="subTitle" idx="1"/>
          </p:nvPr>
        </p:nvSpPr>
        <p:spPr>
          <a:xfrm>
            <a:off x="381000" y="2895600"/>
            <a:ext cx="8610600" cy="1752600"/>
          </a:xfrm>
        </p:spPr>
        <p:txBody>
          <a:bodyPr/>
          <a:lstStyle/>
          <a:p>
            <a:r>
              <a:rPr lang="en-US" dirty="0" smtClean="0"/>
              <a:t>Barry T. Schmidt, MPH, MS, CPC-R</a:t>
            </a:r>
          </a:p>
          <a:p>
            <a:r>
              <a:rPr lang="en-US" dirty="0" smtClean="0"/>
              <a:t>Neighborhood Resource Center Project Director and Coalition Coordinator</a:t>
            </a:r>
            <a:endParaRPr lang="en-US" dirty="0"/>
          </a:p>
        </p:txBody>
      </p:sp>
      <p:pic>
        <p:nvPicPr>
          <p:cNvPr id="5" name="Picture 4"/>
          <p:cNvPicPr>
            <a:picLocks noChangeAspect="1"/>
          </p:cNvPicPr>
          <p:nvPr/>
        </p:nvPicPr>
        <p:blipFill>
          <a:blip r:embed="rId3"/>
          <a:stretch>
            <a:fillRect/>
          </a:stretch>
        </p:blipFill>
        <p:spPr>
          <a:xfrm>
            <a:off x="3276600" y="4800600"/>
            <a:ext cx="2286000" cy="1524000"/>
          </a:xfrm>
          <a:prstGeom prst="rect">
            <a:avLst/>
          </a:prstGeom>
        </p:spPr>
      </p:pic>
    </p:spTree>
    <p:extLst>
      <p:ext uri="{BB962C8B-B14F-4D97-AF65-F5344CB8AC3E}">
        <p14:creationId xmlns:p14="http://schemas.microsoft.com/office/powerpoint/2010/main" val="2601815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idx="4294967295"/>
          </p:nvPr>
        </p:nvSpPr>
        <p:spPr>
          <a:xfrm>
            <a:off x="1981200" y="457200"/>
            <a:ext cx="6781800" cy="838200"/>
          </a:xfrm>
        </p:spPr>
        <p:txBody>
          <a:bodyPr/>
          <a:lstStyle/>
          <a:p>
            <a:r>
              <a:rPr lang="en-US" dirty="0" smtClean="0"/>
              <a:t>Prescription Drug </a:t>
            </a:r>
            <a:r>
              <a:rPr lang="en-US" dirty="0" smtClean="0">
                <a:solidFill>
                  <a:srgbClr val="FF0000"/>
                </a:solidFill>
                <a:latin typeface="Arial Black"/>
                <a:cs typeface="Arial Black"/>
              </a:rPr>
              <a:t>Abuse</a:t>
            </a:r>
            <a:r>
              <a:rPr lang="en-US" dirty="0" smtClean="0">
                <a:solidFill>
                  <a:srgbClr val="FF0000"/>
                </a:solidFill>
              </a:rPr>
              <a:t/>
            </a:r>
            <a:br>
              <a:rPr lang="en-US" dirty="0" smtClean="0">
                <a:solidFill>
                  <a:srgbClr val="FF0000"/>
                </a:solidFill>
              </a:rPr>
            </a:br>
            <a:r>
              <a:rPr lang="en-US" sz="3200" dirty="0" smtClean="0">
                <a:solidFill>
                  <a:schemeClr val="tx1"/>
                </a:solidFill>
              </a:rPr>
              <a:t>Older Adults</a:t>
            </a:r>
          </a:p>
        </p:txBody>
      </p:sp>
      <p:sp>
        <p:nvSpPr>
          <p:cNvPr id="58370" name="Content Placeholder 2"/>
          <p:cNvSpPr>
            <a:spLocks noGrp="1"/>
          </p:cNvSpPr>
          <p:nvPr>
            <p:ph idx="4294967295"/>
          </p:nvPr>
        </p:nvSpPr>
        <p:spPr>
          <a:xfrm>
            <a:off x="457200" y="1600200"/>
            <a:ext cx="8229600" cy="2590800"/>
          </a:xfrm>
        </p:spPr>
        <p:txBody>
          <a:bodyPr/>
          <a:lstStyle/>
          <a:p>
            <a:pPr>
              <a:buFont typeface="Wingdings" pitchFamily="2" charset="2"/>
              <a:buChar char="à"/>
            </a:pPr>
            <a:r>
              <a:rPr lang="en-US" sz="3000" dirty="0" smtClean="0"/>
              <a:t>Drug misuse and abuse is present in 11% of older adults</a:t>
            </a:r>
          </a:p>
          <a:p>
            <a:pPr>
              <a:buFont typeface="Wingdings" pitchFamily="2" charset="2"/>
              <a:buChar char="à"/>
            </a:pPr>
            <a:r>
              <a:rPr lang="en-US" sz="3000" dirty="0" smtClean="0"/>
              <a:t>Second only to alcohol abuse</a:t>
            </a:r>
          </a:p>
          <a:p>
            <a:pPr>
              <a:buFont typeface="Wingdings" pitchFamily="2" charset="2"/>
              <a:buChar char="à"/>
            </a:pPr>
            <a:r>
              <a:rPr lang="en-US" sz="3000" dirty="0" smtClean="0"/>
              <a:t>ED visits doubled between 2004 &amp; 2008</a:t>
            </a:r>
          </a:p>
          <a:p>
            <a:pPr marL="742950" lvl="1" indent="519113">
              <a:buFont typeface="Arial" charset="0"/>
              <a:buChar char="–"/>
            </a:pPr>
            <a:r>
              <a:rPr lang="en-US" dirty="0" smtClean="0"/>
              <a:t>20% age 70 and older</a:t>
            </a:r>
          </a:p>
          <a:p>
            <a:pPr marL="742950" lvl="1" indent="519113">
              <a:buFont typeface="Arial" charset="0"/>
              <a:buChar char="–"/>
            </a:pPr>
            <a:r>
              <a:rPr lang="en-US" dirty="0" smtClean="0"/>
              <a:t>1/3 required hospitalization</a:t>
            </a:r>
          </a:p>
          <a:p>
            <a:pPr>
              <a:buFont typeface="Wingdings" pitchFamily="2" charset="2"/>
              <a:buChar char="à"/>
            </a:pPr>
            <a:r>
              <a:rPr lang="en-US" sz="3000" dirty="0" smtClean="0"/>
              <a:t>Projected to reach 88.5 million in 2050 (Alliance for Aging Research, 2006)</a:t>
            </a:r>
          </a:p>
          <a:p>
            <a:pPr>
              <a:buFont typeface="Wingdings" pitchFamily="2" charset="2"/>
              <a:buChar char="à"/>
            </a:pPr>
            <a:r>
              <a:rPr lang="en-US" sz="3000" dirty="0" smtClean="0"/>
              <a:t>4.4 million will need substance abuse treatment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81000"/>
            <a:ext cx="9021582" cy="685800"/>
          </a:xfrm>
        </p:spPr>
        <p:txBody>
          <a:bodyPr/>
          <a:lstStyle/>
          <a:p>
            <a:r>
              <a:rPr lang="en-US" sz="3600" dirty="0" smtClean="0">
                <a:latin typeface="Arial" panose="020B0604020202020204" pitchFamily="34" charset="0"/>
                <a:cs typeface="Arial" panose="020B0604020202020204" pitchFamily="34" charset="0"/>
              </a:rPr>
              <a:t>Death rates from prescription opioids</a:t>
            </a:r>
            <a:endParaRPr lang="en-US" sz="36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105" y="1549400"/>
            <a:ext cx="9053896" cy="4775200"/>
          </a:xfrm>
          <a:prstGeom prst="rect">
            <a:avLst/>
          </a:prstGeom>
        </p:spPr>
      </p:pic>
      <p:sp>
        <p:nvSpPr>
          <p:cNvPr id="5" name="TextBox 4"/>
          <p:cNvSpPr txBox="1"/>
          <p:nvPr/>
        </p:nvSpPr>
        <p:spPr>
          <a:xfrm>
            <a:off x="6858000" y="6271399"/>
            <a:ext cx="2209800" cy="276999"/>
          </a:xfrm>
          <a:prstGeom prst="rect">
            <a:avLst/>
          </a:prstGeom>
          <a:noFill/>
        </p:spPr>
        <p:txBody>
          <a:bodyPr wrap="square" rtlCol="0">
            <a:spAutoFit/>
          </a:bodyPr>
          <a:lstStyle/>
          <a:p>
            <a:pPr fontAlgn="auto">
              <a:spcBef>
                <a:spcPts val="0"/>
              </a:spcBef>
              <a:spcAft>
                <a:spcPts val="0"/>
              </a:spcAft>
            </a:pPr>
            <a:r>
              <a:rPr lang="en-US" sz="1200" dirty="0" smtClean="0">
                <a:solidFill>
                  <a:prstClr val="black">
                    <a:lumMod val="65000"/>
                    <a:lumOff val="35000"/>
                  </a:prstClr>
                </a:solidFill>
                <a:latin typeface="Arial" panose="020B0604020202020204" pitchFamily="34" charset="0"/>
                <a:cs typeface="Arial" panose="020B0604020202020204" pitchFamily="34" charset="0"/>
              </a:rPr>
              <a:t>Swallow, 2014; CDC, 2013</a:t>
            </a:r>
            <a:endParaRPr lang="en-US" sz="1200" dirty="0">
              <a:solidFill>
                <a:prstClr val="black">
                  <a:lumMod val="65000"/>
                  <a:lumOff val="35000"/>
                </a:prstClr>
              </a:solidFill>
              <a:latin typeface="Arial" panose="020B0604020202020204" pitchFamily="34" charset="0"/>
              <a:cs typeface="Arial" panose="020B0604020202020204" pitchFamily="34" charset="0"/>
            </a:endParaRPr>
          </a:p>
        </p:txBody>
      </p:sp>
      <p:sp>
        <p:nvSpPr>
          <p:cNvPr id="6" name="TextBox 5"/>
          <p:cNvSpPr txBox="1"/>
          <p:nvPr/>
        </p:nvSpPr>
        <p:spPr>
          <a:xfrm>
            <a:off x="3276600" y="2514600"/>
            <a:ext cx="1447800" cy="3139321"/>
          </a:xfrm>
          <a:prstGeom prst="rect">
            <a:avLst/>
          </a:prstGeom>
          <a:noFill/>
        </p:spPr>
        <p:txBody>
          <a:bodyPr wrap="square" rtlCol="0">
            <a:spAutoFit/>
          </a:bodyPr>
          <a:lstStyle/>
          <a:p>
            <a:pPr fontAlgn="auto">
              <a:spcBef>
                <a:spcPts val="0"/>
              </a:spcBef>
              <a:spcAft>
                <a:spcPts val="0"/>
              </a:spcAft>
            </a:pPr>
            <a:endParaRPr lang="en-US" dirty="0" smtClean="0">
              <a:ln w="57150">
                <a:solidFill>
                  <a:srgbClr val="2F5897"/>
                </a:solidFill>
              </a:ln>
              <a:solidFill>
                <a:srgbClr val="2F5897">
                  <a:lumMod val="20000"/>
                  <a:lumOff val="80000"/>
                </a:srgbClr>
              </a:solidFill>
              <a:latin typeface="Palatino Linotype"/>
            </a:endParaRPr>
          </a:p>
          <a:p>
            <a:pPr fontAlgn="auto">
              <a:spcBef>
                <a:spcPts val="0"/>
              </a:spcBef>
              <a:spcAft>
                <a:spcPts val="0"/>
              </a:spcAft>
            </a:pPr>
            <a:endParaRPr lang="en-US" dirty="0">
              <a:ln w="57150">
                <a:solidFill>
                  <a:srgbClr val="2F5897"/>
                </a:solidFill>
              </a:ln>
              <a:solidFill>
                <a:srgbClr val="2F5897">
                  <a:lumMod val="20000"/>
                  <a:lumOff val="80000"/>
                </a:srgbClr>
              </a:solidFill>
              <a:latin typeface="Palatino Linotype"/>
            </a:endParaRPr>
          </a:p>
          <a:p>
            <a:pPr fontAlgn="auto">
              <a:spcBef>
                <a:spcPts val="0"/>
              </a:spcBef>
              <a:spcAft>
                <a:spcPts val="0"/>
              </a:spcAft>
            </a:pPr>
            <a:endParaRPr lang="en-US" dirty="0" smtClean="0">
              <a:ln w="57150">
                <a:solidFill>
                  <a:srgbClr val="2F5897"/>
                </a:solidFill>
              </a:ln>
              <a:solidFill>
                <a:srgbClr val="2F5897">
                  <a:lumMod val="20000"/>
                  <a:lumOff val="80000"/>
                </a:srgbClr>
              </a:solidFill>
              <a:latin typeface="Palatino Linotype"/>
            </a:endParaRPr>
          </a:p>
          <a:p>
            <a:pPr fontAlgn="auto">
              <a:spcBef>
                <a:spcPts val="0"/>
              </a:spcBef>
              <a:spcAft>
                <a:spcPts val="0"/>
              </a:spcAft>
            </a:pPr>
            <a:endParaRPr lang="en-US" dirty="0">
              <a:ln w="57150">
                <a:solidFill>
                  <a:srgbClr val="2F5897"/>
                </a:solidFill>
              </a:ln>
              <a:solidFill>
                <a:srgbClr val="2F5897">
                  <a:lumMod val="20000"/>
                  <a:lumOff val="80000"/>
                </a:srgbClr>
              </a:solidFill>
              <a:latin typeface="Palatino Linotype"/>
            </a:endParaRPr>
          </a:p>
          <a:p>
            <a:pPr fontAlgn="auto">
              <a:spcBef>
                <a:spcPts val="0"/>
              </a:spcBef>
              <a:spcAft>
                <a:spcPts val="0"/>
              </a:spcAft>
            </a:pPr>
            <a:endParaRPr lang="en-US" dirty="0" smtClean="0">
              <a:ln w="57150">
                <a:solidFill>
                  <a:srgbClr val="2F5897"/>
                </a:solidFill>
              </a:ln>
              <a:solidFill>
                <a:srgbClr val="2F5897">
                  <a:lumMod val="20000"/>
                  <a:lumOff val="80000"/>
                </a:srgbClr>
              </a:solidFill>
              <a:latin typeface="Palatino Linotype"/>
            </a:endParaRPr>
          </a:p>
          <a:p>
            <a:pPr fontAlgn="auto">
              <a:spcBef>
                <a:spcPts val="0"/>
              </a:spcBef>
              <a:spcAft>
                <a:spcPts val="0"/>
              </a:spcAft>
            </a:pPr>
            <a:endParaRPr lang="en-US" dirty="0">
              <a:ln w="57150">
                <a:solidFill>
                  <a:srgbClr val="2F5897"/>
                </a:solidFill>
              </a:ln>
              <a:solidFill>
                <a:srgbClr val="2F5897">
                  <a:lumMod val="20000"/>
                  <a:lumOff val="80000"/>
                </a:srgbClr>
              </a:solidFill>
              <a:latin typeface="Palatino Linotype"/>
            </a:endParaRPr>
          </a:p>
          <a:p>
            <a:pPr fontAlgn="auto">
              <a:spcBef>
                <a:spcPts val="0"/>
              </a:spcBef>
              <a:spcAft>
                <a:spcPts val="0"/>
              </a:spcAft>
            </a:pPr>
            <a:endParaRPr lang="en-US" dirty="0" smtClean="0">
              <a:ln w="57150">
                <a:solidFill>
                  <a:srgbClr val="2F5897"/>
                </a:solidFill>
              </a:ln>
              <a:solidFill>
                <a:srgbClr val="2F5897">
                  <a:lumMod val="20000"/>
                  <a:lumOff val="80000"/>
                </a:srgbClr>
              </a:solidFill>
              <a:latin typeface="Palatino Linotype"/>
            </a:endParaRPr>
          </a:p>
          <a:p>
            <a:pPr fontAlgn="auto">
              <a:spcBef>
                <a:spcPts val="0"/>
              </a:spcBef>
              <a:spcAft>
                <a:spcPts val="0"/>
              </a:spcAft>
            </a:pPr>
            <a:endParaRPr lang="en-US" dirty="0">
              <a:ln w="57150">
                <a:solidFill>
                  <a:srgbClr val="2F5897"/>
                </a:solidFill>
              </a:ln>
              <a:solidFill>
                <a:srgbClr val="2F5897">
                  <a:lumMod val="20000"/>
                  <a:lumOff val="80000"/>
                </a:srgbClr>
              </a:solidFill>
              <a:latin typeface="Palatino Linotype"/>
            </a:endParaRPr>
          </a:p>
          <a:p>
            <a:pPr fontAlgn="auto">
              <a:spcBef>
                <a:spcPts val="0"/>
              </a:spcBef>
              <a:spcAft>
                <a:spcPts val="0"/>
              </a:spcAft>
            </a:pPr>
            <a:endParaRPr lang="en-US" dirty="0" smtClean="0">
              <a:ln w="57150">
                <a:solidFill>
                  <a:srgbClr val="2F5897"/>
                </a:solidFill>
              </a:ln>
              <a:solidFill>
                <a:srgbClr val="2F5897">
                  <a:lumMod val="20000"/>
                  <a:lumOff val="80000"/>
                </a:srgbClr>
              </a:solidFill>
              <a:latin typeface="Palatino Linotype"/>
            </a:endParaRPr>
          </a:p>
          <a:p>
            <a:pPr fontAlgn="auto">
              <a:spcBef>
                <a:spcPts val="0"/>
              </a:spcBef>
              <a:spcAft>
                <a:spcPts val="0"/>
              </a:spcAft>
            </a:pPr>
            <a:endParaRPr lang="en-US" dirty="0">
              <a:ln w="57150">
                <a:solidFill>
                  <a:srgbClr val="2F5897"/>
                </a:solidFill>
              </a:ln>
              <a:solidFill>
                <a:srgbClr val="2F5897">
                  <a:lumMod val="20000"/>
                  <a:lumOff val="80000"/>
                </a:srgbClr>
              </a:solidFill>
              <a:latin typeface="Palatino Linotype"/>
            </a:endParaRPr>
          </a:p>
          <a:p>
            <a:pPr fontAlgn="auto">
              <a:spcBef>
                <a:spcPts val="0"/>
              </a:spcBef>
              <a:spcAft>
                <a:spcPts val="0"/>
              </a:spcAft>
            </a:pPr>
            <a:endParaRPr lang="en-US" dirty="0">
              <a:ln w="57150">
                <a:solidFill>
                  <a:srgbClr val="2F5897"/>
                </a:solidFill>
              </a:ln>
              <a:solidFill>
                <a:srgbClr val="2F5897">
                  <a:lumMod val="20000"/>
                  <a:lumOff val="80000"/>
                </a:srgbClr>
              </a:solidFill>
              <a:latin typeface="Palatino Linotype"/>
            </a:endParaRPr>
          </a:p>
        </p:txBody>
      </p:sp>
      <p:sp>
        <p:nvSpPr>
          <p:cNvPr id="7" name="TextBox 6"/>
          <p:cNvSpPr txBox="1"/>
          <p:nvPr/>
        </p:nvSpPr>
        <p:spPr>
          <a:xfrm>
            <a:off x="0" y="1019145"/>
            <a:ext cx="9144000" cy="400110"/>
          </a:xfrm>
          <a:prstGeom prst="rect">
            <a:avLst/>
          </a:prstGeom>
          <a:noFill/>
        </p:spPr>
        <p:txBody>
          <a:bodyPr wrap="square" rtlCol="0">
            <a:spAutoFit/>
          </a:bodyPr>
          <a:lstStyle/>
          <a:p>
            <a:pPr algn="ctr" fontAlgn="auto">
              <a:spcBef>
                <a:spcPts val="0"/>
              </a:spcBef>
              <a:spcAft>
                <a:spcPts val="0"/>
              </a:spcAft>
            </a:pPr>
            <a:r>
              <a:rPr lang="en-US" sz="2000" dirty="0" smtClean="0">
                <a:solidFill>
                  <a:srgbClr val="2F5897"/>
                </a:solidFill>
                <a:latin typeface="Arial" panose="020B0604020202020204" pitchFamily="34" charset="0"/>
                <a:cs typeface="Arial" panose="020B0604020202020204" pitchFamily="34" charset="0"/>
              </a:rPr>
              <a:t>Significant increases in 45-54 and 55-64 age groups</a:t>
            </a:r>
            <a:endParaRPr lang="en-US" sz="2000" dirty="0">
              <a:solidFill>
                <a:srgbClr val="2F5897"/>
              </a:solidFill>
              <a:latin typeface="Arial" panose="020B0604020202020204" pitchFamily="34" charset="0"/>
              <a:cs typeface="Arial" panose="020B0604020202020204" pitchFamily="34" charset="0"/>
            </a:endParaRPr>
          </a:p>
        </p:txBody>
      </p:sp>
      <p:sp>
        <p:nvSpPr>
          <p:cNvPr id="3" name="Down Arrow 2"/>
          <p:cNvSpPr/>
          <p:nvPr/>
        </p:nvSpPr>
        <p:spPr>
          <a:xfrm>
            <a:off x="4000500" y="1828800"/>
            <a:ext cx="426053" cy="685800"/>
          </a:xfrm>
          <a:prstGeom prst="down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Tree>
    <p:extLst>
      <p:ext uri="{BB962C8B-B14F-4D97-AF65-F5344CB8AC3E}">
        <p14:creationId xmlns:p14="http://schemas.microsoft.com/office/powerpoint/2010/main" val="771741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a:xfrm>
            <a:off x="1113235" y="870348"/>
            <a:ext cx="7053263" cy="1050131"/>
          </a:xfrm>
        </p:spPr>
        <p:txBody>
          <a:bodyPr/>
          <a:lstStyle/>
          <a:p>
            <a:pPr algn="ctr" eaLnBrk="1" hangingPunct="1"/>
            <a:r>
              <a:rPr lang="en-US" altLang="en-US" b="1" dirty="0" smtClean="0"/>
              <a:t>Three Legged Stool Approach</a:t>
            </a:r>
          </a:p>
        </p:txBody>
      </p:sp>
      <p:sp>
        <p:nvSpPr>
          <p:cNvPr id="4" name="Isosceles Triangle 3"/>
          <p:cNvSpPr/>
          <p:nvPr/>
        </p:nvSpPr>
        <p:spPr>
          <a:xfrm>
            <a:off x="3257550" y="6958013"/>
            <a:ext cx="2514600" cy="1143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3300" dirty="0">
                <a:solidFill>
                  <a:prstClr val="white"/>
                </a:solidFill>
              </a:rPr>
              <a:t>UCS</a:t>
            </a:r>
          </a:p>
        </p:txBody>
      </p:sp>
      <p:sp>
        <p:nvSpPr>
          <p:cNvPr id="7" name="Rectangle 6"/>
          <p:cNvSpPr/>
          <p:nvPr/>
        </p:nvSpPr>
        <p:spPr>
          <a:xfrm>
            <a:off x="1771650" y="8558213"/>
            <a:ext cx="1714500" cy="5715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0" hangingPunct="0">
              <a:defRPr/>
            </a:pPr>
            <a:r>
              <a:rPr lang="en-US" dirty="0">
                <a:solidFill>
                  <a:prstClr val="white"/>
                </a:solidFill>
              </a:rPr>
              <a:t>Law Enforcement/Courts</a:t>
            </a:r>
          </a:p>
        </p:txBody>
      </p:sp>
      <p:sp>
        <p:nvSpPr>
          <p:cNvPr id="8" name="Rectangle 7"/>
          <p:cNvSpPr/>
          <p:nvPr/>
        </p:nvSpPr>
        <p:spPr>
          <a:xfrm>
            <a:off x="3829050" y="8558213"/>
            <a:ext cx="177165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dirty="0">
                <a:solidFill>
                  <a:prstClr val="white"/>
                </a:solidFill>
              </a:rPr>
              <a:t>Treatment Providers</a:t>
            </a:r>
          </a:p>
        </p:txBody>
      </p:sp>
      <p:sp>
        <p:nvSpPr>
          <p:cNvPr id="9" name="Rectangle 8"/>
          <p:cNvSpPr/>
          <p:nvPr/>
        </p:nvSpPr>
        <p:spPr>
          <a:xfrm>
            <a:off x="5943600" y="8558213"/>
            <a:ext cx="1657350" cy="5715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0" hangingPunct="0">
              <a:defRPr/>
            </a:pPr>
            <a:r>
              <a:rPr lang="en-US" dirty="0">
                <a:solidFill>
                  <a:prstClr val="white"/>
                </a:solidFill>
              </a:rPr>
              <a:t>Public Health/Prevention</a:t>
            </a:r>
          </a:p>
        </p:txBody>
      </p:sp>
      <p:cxnSp>
        <p:nvCxnSpPr>
          <p:cNvPr id="11" name="Straight Connector 10"/>
          <p:cNvCxnSpPr>
            <a:endCxn id="8" idx="1"/>
          </p:cNvCxnSpPr>
          <p:nvPr/>
        </p:nvCxnSpPr>
        <p:spPr>
          <a:xfrm>
            <a:off x="3486150" y="8843963"/>
            <a:ext cx="342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4" idx="4"/>
          </p:cNvCxnSpPr>
          <p:nvPr/>
        </p:nvCxnSpPr>
        <p:spPr>
          <a:xfrm>
            <a:off x="5772150" y="8101013"/>
            <a:ext cx="8001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4" idx="2"/>
          </p:cNvCxnSpPr>
          <p:nvPr/>
        </p:nvCxnSpPr>
        <p:spPr>
          <a:xfrm flipH="1">
            <a:off x="2628900" y="8101013"/>
            <a:ext cx="628650" cy="457200"/>
          </a:xfrm>
          <a:prstGeom prst="line">
            <a:avLst/>
          </a:prstGeom>
        </p:spPr>
        <p:style>
          <a:lnRef idx="1">
            <a:schemeClr val="accent1"/>
          </a:lnRef>
          <a:fillRef idx="0">
            <a:schemeClr val="accent1"/>
          </a:fillRef>
          <a:effectRef idx="0">
            <a:schemeClr val="accent1"/>
          </a:effectRef>
          <a:fontRef idx="minor">
            <a:schemeClr val="tx1"/>
          </a:fontRef>
        </p:style>
      </p:cxnSp>
      <p:pic>
        <p:nvPicPr>
          <p:cNvPr id="100362" name="Picture 1"/>
          <p:cNvPicPr>
            <a:picLocks noChangeAspect="1"/>
          </p:cNvPicPr>
          <p:nvPr/>
        </p:nvPicPr>
        <p:blipFill>
          <a:blip r:embed="rId3">
            <a:extLst>
              <a:ext uri="{28A0092B-C50C-407E-A947-70E740481C1C}">
                <a14:useLocalDpi xmlns:a14="http://schemas.microsoft.com/office/drawing/2010/main" val="0"/>
              </a:ext>
            </a:extLst>
          </a:blip>
          <a:srcRect t="22984" r="48438"/>
          <a:stretch>
            <a:fillRect/>
          </a:stretch>
        </p:blipFill>
        <p:spPr bwMode="auto">
          <a:xfrm>
            <a:off x="1843087" y="1646635"/>
            <a:ext cx="5286375" cy="4318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Oval 2"/>
          <p:cNvSpPr/>
          <p:nvPr/>
        </p:nvSpPr>
        <p:spPr>
          <a:xfrm>
            <a:off x="3028950" y="1600200"/>
            <a:ext cx="2914650" cy="952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100364" name="TextBox 4"/>
          <p:cNvSpPr txBox="1">
            <a:spLocks noChangeArrowheads="1"/>
          </p:cNvSpPr>
          <p:nvPr/>
        </p:nvSpPr>
        <p:spPr bwMode="auto">
          <a:xfrm>
            <a:off x="3509963" y="1697831"/>
            <a:ext cx="185737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0" hangingPunct="0">
              <a:spcBef>
                <a:spcPct val="0"/>
              </a:spcBef>
              <a:buClrTx/>
              <a:buSzTx/>
              <a:buFontTx/>
              <a:buNone/>
            </a:pPr>
            <a:r>
              <a:rPr lang="en-US" altLang="en-US" sz="3000">
                <a:solidFill>
                  <a:prstClr val="black"/>
                </a:solidFill>
                <a:latin typeface="Calibri" panose="020F0502020204030204" pitchFamily="34" charset="0"/>
              </a:rPr>
              <a:t>OPIATES</a:t>
            </a:r>
          </a:p>
        </p:txBody>
      </p:sp>
      <p:sp>
        <p:nvSpPr>
          <p:cNvPr id="10" name="Rectangle 9"/>
          <p:cNvSpPr/>
          <p:nvPr/>
        </p:nvSpPr>
        <p:spPr>
          <a:xfrm>
            <a:off x="1962150" y="2765823"/>
            <a:ext cx="1981200" cy="1063228"/>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100366" name="TextBox 13"/>
          <p:cNvSpPr txBox="1">
            <a:spLocks noChangeArrowheads="1"/>
          </p:cNvSpPr>
          <p:nvPr/>
        </p:nvSpPr>
        <p:spPr bwMode="auto">
          <a:xfrm>
            <a:off x="2038350" y="2747963"/>
            <a:ext cx="1828800"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0" hangingPunct="0">
              <a:spcBef>
                <a:spcPct val="0"/>
              </a:spcBef>
              <a:buClrTx/>
              <a:buSzTx/>
              <a:buFontTx/>
              <a:buNone/>
            </a:pPr>
            <a:r>
              <a:rPr lang="en-US" altLang="en-US" sz="2100" b="1">
                <a:solidFill>
                  <a:prstClr val="black"/>
                </a:solidFill>
                <a:latin typeface="Calibri" panose="020F0502020204030204" pitchFamily="34" charset="0"/>
              </a:rPr>
              <a:t>Law Enforcement and Courts</a:t>
            </a:r>
          </a:p>
        </p:txBody>
      </p:sp>
      <p:sp>
        <p:nvSpPr>
          <p:cNvPr id="16" name="Rounded Rectangle 15"/>
          <p:cNvSpPr/>
          <p:nvPr/>
        </p:nvSpPr>
        <p:spPr>
          <a:xfrm>
            <a:off x="3486150" y="3989785"/>
            <a:ext cx="1881188" cy="10191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100368" name="TextBox 17"/>
          <p:cNvSpPr txBox="1">
            <a:spLocks noChangeArrowheads="1"/>
          </p:cNvSpPr>
          <p:nvPr/>
        </p:nvSpPr>
        <p:spPr bwMode="auto">
          <a:xfrm>
            <a:off x="3681413" y="4156472"/>
            <a:ext cx="151447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0" hangingPunct="0">
              <a:spcBef>
                <a:spcPct val="0"/>
              </a:spcBef>
              <a:buClrTx/>
              <a:buSzTx/>
              <a:buFontTx/>
              <a:buNone/>
            </a:pPr>
            <a:r>
              <a:rPr lang="en-US" altLang="en-US" sz="2100" b="1">
                <a:solidFill>
                  <a:prstClr val="black"/>
                </a:solidFill>
                <a:latin typeface="Calibri" panose="020F0502020204030204" pitchFamily="34" charset="0"/>
              </a:rPr>
              <a:t>Treatment </a:t>
            </a:r>
          </a:p>
          <a:p>
            <a:pPr algn="ctr" eaLnBrk="0" hangingPunct="0">
              <a:spcBef>
                <a:spcPct val="0"/>
              </a:spcBef>
              <a:buClrTx/>
              <a:buSzTx/>
              <a:buFontTx/>
              <a:buNone/>
            </a:pPr>
            <a:r>
              <a:rPr lang="en-US" altLang="en-US" sz="2100" b="1">
                <a:solidFill>
                  <a:prstClr val="black"/>
                </a:solidFill>
                <a:latin typeface="Calibri" panose="020F0502020204030204" pitchFamily="34" charset="0"/>
              </a:rPr>
              <a:t>Providers</a:t>
            </a:r>
          </a:p>
        </p:txBody>
      </p:sp>
      <p:sp>
        <p:nvSpPr>
          <p:cNvPr id="19" name="Rounded Rectangle 18"/>
          <p:cNvSpPr/>
          <p:nvPr/>
        </p:nvSpPr>
        <p:spPr>
          <a:xfrm>
            <a:off x="5086351" y="2765822"/>
            <a:ext cx="1974056" cy="1081088"/>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100370" name="TextBox 19"/>
          <p:cNvSpPr txBox="1">
            <a:spLocks noChangeArrowheads="1"/>
          </p:cNvSpPr>
          <p:nvPr/>
        </p:nvSpPr>
        <p:spPr bwMode="auto">
          <a:xfrm>
            <a:off x="5367337" y="2857500"/>
            <a:ext cx="1528763"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eaLnBrk="0" hangingPunct="0">
              <a:spcBef>
                <a:spcPct val="0"/>
              </a:spcBef>
              <a:buClrTx/>
              <a:buSzTx/>
              <a:buFontTx/>
              <a:buNone/>
            </a:pPr>
            <a:r>
              <a:rPr lang="en-US" altLang="en-US" sz="2100" b="1">
                <a:solidFill>
                  <a:prstClr val="white"/>
                </a:solidFill>
                <a:latin typeface="Calibri" panose="020F0502020204030204" pitchFamily="34" charset="0"/>
              </a:rPr>
              <a:t>Public Health and Prevention</a:t>
            </a:r>
          </a:p>
        </p:txBody>
      </p:sp>
      <p:sp>
        <p:nvSpPr>
          <p:cNvPr id="5" name="TextBox 4"/>
          <p:cNvSpPr txBox="1"/>
          <p:nvPr/>
        </p:nvSpPr>
        <p:spPr>
          <a:xfrm rot="16200000">
            <a:off x="-2101661" y="2803357"/>
            <a:ext cx="5834062" cy="1446550"/>
          </a:xfrm>
          <a:prstGeom prst="rect">
            <a:avLst/>
          </a:prstGeom>
          <a:noFill/>
        </p:spPr>
        <p:txBody>
          <a:bodyPr wrap="square" rtlCol="0">
            <a:spAutoFit/>
          </a:bodyPr>
          <a:lstStyle/>
          <a:p>
            <a:pPr algn="ctr"/>
            <a:r>
              <a:rPr lang="en-US" sz="4400" dirty="0" smtClean="0">
                <a:latin typeface="Arial Black" panose="020B0A04020102020204" pitchFamily="34" charset="0"/>
              </a:rPr>
              <a:t>Bay County HOPE Taskforce</a:t>
            </a:r>
            <a:endParaRPr lang="en-US" sz="4400" dirty="0">
              <a:latin typeface="Arial Black" panose="020B0A04020102020204" pitchFamily="34" charset="0"/>
            </a:endParaRPr>
          </a:p>
        </p:txBody>
      </p:sp>
      <p:sp>
        <p:nvSpPr>
          <p:cNvPr id="6" name="TextBox 5"/>
          <p:cNvSpPr txBox="1"/>
          <p:nvPr/>
        </p:nvSpPr>
        <p:spPr>
          <a:xfrm>
            <a:off x="1676400" y="6324600"/>
            <a:ext cx="5924550" cy="1015663"/>
          </a:xfrm>
          <a:prstGeom prst="rect">
            <a:avLst/>
          </a:prstGeom>
          <a:noFill/>
        </p:spPr>
        <p:txBody>
          <a:bodyPr wrap="square" rtlCol="0">
            <a:spAutoFit/>
          </a:bodyPr>
          <a:lstStyle/>
          <a:p>
            <a:pPr algn="ctr"/>
            <a:r>
              <a:rPr lang="en-US" sz="2400" dirty="0" smtClean="0"/>
              <a:t>baycountyhope.org</a:t>
            </a:r>
          </a:p>
          <a:p>
            <a:endParaRPr lang="en-US" dirty="0" smtClean="0"/>
          </a:p>
          <a:p>
            <a:endParaRPr lang="en-US" dirty="0"/>
          </a:p>
        </p:txBody>
      </p:sp>
    </p:spTree>
    <p:extLst>
      <p:ext uri="{BB962C8B-B14F-4D97-AF65-F5344CB8AC3E}">
        <p14:creationId xmlns:p14="http://schemas.microsoft.com/office/powerpoint/2010/main" val="19318094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6447234" cy="1320800"/>
          </a:xfrm>
        </p:spPr>
        <p:txBody>
          <a:bodyPr>
            <a:normAutofit/>
          </a:bodyPr>
          <a:lstStyle/>
          <a:p>
            <a:pPr algn="ctr"/>
            <a:r>
              <a:rPr lang="en-US" sz="4000" dirty="0" smtClean="0">
                <a:solidFill>
                  <a:schemeClr val="tx1"/>
                </a:solidFill>
              </a:rPr>
              <a:t>Contact Information</a:t>
            </a:r>
            <a:endParaRPr lang="en-US" sz="4000" dirty="0">
              <a:solidFill>
                <a:schemeClr val="tx1"/>
              </a:solidFill>
            </a:endParaRPr>
          </a:p>
        </p:txBody>
      </p:sp>
      <p:sp>
        <p:nvSpPr>
          <p:cNvPr id="3" name="Content Placeholder 2"/>
          <p:cNvSpPr>
            <a:spLocks noGrp="1"/>
          </p:cNvSpPr>
          <p:nvPr>
            <p:ph idx="1"/>
          </p:nvPr>
        </p:nvSpPr>
        <p:spPr>
          <a:xfrm>
            <a:off x="0" y="1219200"/>
            <a:ext cx="8839200" cy="5257800"/>
          </a:xfrm>
        </p:spPr>
        <p:txBody>
          <a:bodyPr/>
          <a:lstStyle/>
          <a:p>
            <a:pPr marL="0" indent="0" algn="ctr">
              <a:buNone/>
            </a:pPr>
            <a:r>
              <a:rPr lang="en-US" sz="3600" dirty="0" smtClean="0"/>
              <a:t>Barry T. Schmidt</a:t>
            </a:r>
          </a:p>
          <a:p>
            <a:pPr marL="0" indent="0" algn="ctr">
              <a:buNone/>
            </a:pPr>
            <a:r>
              <a:rPr lang="en-US" sz="3600" dirty="0" smtClean="0"/>
              <a:t>Project Director-Neighborhood Resource Center</a:t>
            </a:r>
          </a:p>
          <a:p>
            <a:pPr marL="0" indent="0" algn="ctr">
              <a:buNone/>
            </a:pPr>
            <a:r>
              <a:rPr lang="en-US" sz="3600" dirty="0" smtClean="0"/>
              <a:t>Coalition Coordinator-Bay County Prevention Network</a:t>
            </a:r>
          </a:p>
          <a:p>
            <a:pPr algn="ctr"/>
            <a:endParaRPr lang="en-US" sz="3600" dirty="0"/>
          </a:p>
          <a:p>
            <a:pPr marL="0" indent="0" algn="ctr">
              <a:buNone/>
            </a:pPr>
            <a:r>
              <a:rPr lang="en-US" sz="3600" dirty="0">
                <a:hlinkClick r:id="rId3"/>
              </a:rPr>
              <a:t>b</a:t>
            </a:r>
            <a:r>
              <a:rPr lang="en-US" sz="3600" dirty="0" smtClean="0">
                <a:hlinkClick r:id="rId3"/>
              </a:rPr>
              <a:t>arry.Schmidt@mclaren.org</a:t>
            </a:r>
            <a:endParaRPr lang="en-US" sz="3600" dirty="0" smtClean="0"/>
          </a:p>
          <a:p>
            <a:pPr marL="0" indent="0" algn="ctr">
              <a:buNone/>
            </a:pPr>
            <a:r>
              <a:rPr lang="en-US" sz="3600" dirty="0" smtClean="0"/>
              <a:t>895.3510</a:t>
            </a:r>
          </a:p>
          <a:p>
            <a:pPr algn="ctr"/>
            <a:endParaRPr lang="en-US" dirty="0"/>
          </a:p>
        </p:txBody>
      </p:sp>
    </p:spTree>
    <p:extLst>
      <p:ext uri="{BB962C8B-B14F-4D97-AF65-F5344CB8AC3E}">
        <p14:creationId xmlns:p14="http://schemas.microsoft.com/office/powerpoint/2010/main" val="1198673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Picture</a:t>
            </a:r>
            <a:endParaRPr lang="en-US" dirty="0"/>
          </a:p>
        </p:txBody>
      </p:sp>
      <p:sp>
        <p:nvSpPr>
          <p:cNvPr id="3" name="Content Placeholder 2"/>
          <p:cNvSpPr>
            <a:spLocks noGrp="1"/>
          </p:cNvSpPr>
          <p:nvPr>
            <p:ph idx="1"/>
          </p:nvPr>
        </p:nvSpPr>
        <p:spPr>
          <a:xfrm>
            <a:off x="457200" y="1676400"/>
            <a:ext cx="8229600" cy="4525962"/>
          </a:xfrm>
        </p:spPr>
        <p:txBody>
          <a:bodyPr/>
          <a:lstStyle/>
          <a:p>
            <a:r>
              <a:rPr lang="en-US" dirty="0" smtClean="0"/>
              <a:t>Demonstrate the connection between Youth and Older Adult use of opiates. </a:t>
            </a:r>
          </a:p>
          <a:p>
            <a:pPr lvl="1"/>
            <a:r>
              <a:rPr lang="en-US" dirty="0" smtClean="0"/>
              <a:t>Provide Local Youth data</a:t>
            </a:r>
          </a:p>
          <a:p>
            <a:pPr lvl="1"/>
            <a:r>
              <a:rPr lang="en-US" dirty="0" smtClean="0"/>
              <a:t>Older Adults National Data</a:t>
            </a:r>
            <a:endParaRPr lang="en-US" dirty="0"/>
          </a:p>
        </p:txBody>
      </p:sp>
    </p:spTree>
    <p:extLst>
      <p:ext uri="{BB962C8B-B14F-4D97-AF65-F5344CB8AC3E}">
        <p14:creationId xmlns:p14="http://schemas.microsoft.com/office/powerpoint/2010/main" val="280784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Youth</a:t>
            </a:r>
            <a:endParaRPr lang="en-US" dirty="0"/>
          </a:p>
        </p:txBody>
      </p:sp>
      <p:pic>
        <p:nvPicPr>
          <p:cNvPr id="6" name="Picture 5"/>
          <p:cNvPicPr>
            <a:picLocks noChangeAspect="1"/>
          </p:cNvPicPr>
          <p:nvPr/>
        </p:nvPicPr>
        <p:blipFill>
          <a:blip r:embed="rId3"/>
          <a:stretch>
            <a:fillRect/>
          </a:stretch>
        </p:blipFill>
        <p:spPr>
          <a:xfrm>
            <a:off x="920751" y="1828800"/>
            <a:ext cx="7789933" cy="468224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221003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Youth</a:t>
            </a:r>
            <a:endParaRPr lang="en-US" dirty="0"/>
          </a:p>
        </p:txBody>
      </p:sp>
      <p:pic>
        <p:nvPicPr>
          <p:cNvPr id="3" name="Picture 2"/>
          <p:cNvPicPr>
            <a:picLocks noChangeAspect="1"/>
          </p:cNvPicPr>
          <p:nvPr/>
        </p:nvPicPr>
        <p:blipFill>
          <a:blip r:embed="rId3"/>
          <a:stretch>
            <a:fillRect/>
          </a:stretch>
        </p:blipFill>
        <p:spPr>
          <a:xfrm>
            <a:off x="1600200" y="2362200"/>
            <a:ext cx="6222327" cy="3740016"/>
          </a:xfrm>
          <a:prstGeom prst="rect">
            <a:avLst/>
          </a:prstGeom>
        </p:spPr>
      </p:pic>
    </p:spTree>
    <p:extLst>
      <p:ext uri="{BB962C8B-B14F-4D97-AF65-F5344CB8AC3E}">
        <p14:creationId xmlns:p14="http://schemas.microsoft.com/office/powerpoint/2010/main" val="3346792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Youth </a:t>
            </a:r>
            <a:endParaRPr lang="en-US" dirty="0"/>
          </a:p>
        </p:txBody>
      </p:sp>
      <p:pic>
        <p:nvPicPr>
          <p:cNvPr id="3" name="Picture 2"/>
          <p:cNvPicPr>
            <a:picLocks noChangeAspect="1"/>
          </p:cNvPicPr>
          <p:nvPr/>
        </p:nvPicPr>
        <p:blipFill>
          <a:blip r:embed="rId3"/>
          <a:stretch>
            <a:fillRect/>
          </a:stretch>
        </p:blipFill>
        <p:spPr>
          <a:xfrm>
            <a:off x="838200" y="2057400"/>
            <a:ext cx="7536383" cy="4529848"/>
          </a:xfrm>
          <a:prstGeom prst="rect">
            <a:avLst/>
          </a:prstGeom>
        </p:spPr>
      </p:pic>
    </p:spTree>
    <p:extLst>
      <p:ext uri="{BB962C8B-B14F-4D97-AF65-F5344CB8AC3E}">
        <p14:creationId xmlns:p14="http://schemas.microsoft.com/office/powerpoint/2010/main" val="36317848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stretch>
            <a:fillRect/>
          </a:stretch>
        </p:blipFill>
        <p:spPr>
          <a:xfrm>
            <a:off x="743793" y="1905000"/>
            <a:ext cx="7943007" cy="4774255"/>
          </a:xfrm>
          <a:prstGeom prst="rect">
            <a:avLst/>
          </a:prstGeom>
        </p:spPr>
      </p:pic>
    </p:spTree>
    <p:extLst>
      <p:ext uri="{BB962C8B-B14F-4D97-AF65-F5344CB8AC3E}">
        <p14:creationId xmlns:p14="http://schemas.microsoft.com/office/powerpoint/2010/main" val="319233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2209800" y="533400"/>
            <a:ext cx="6553200" cy="990600"/>
          </a:xfrm>
        </p:spPr>
        <p:txBody>
          <a:bodyPr/>
          <a:lstStyle/>
          <a:p>
            <a:r>
              <a:rPr lang="en-US" dirty="0" smtClean="0"/>
              <a:t>Older Adults Take More Medicine </a:t>
            </a:r>
          </a:p>
        </p:txBody>
      </p:sp>
      <p:sp>
        <p:nvSpPr>
          <p:cNvPr id="41986" name="Content Placeholder 2"/>
          <p:cNvSpPr>
            <a:spLocks noGrp="1"/>
          </p:cNvSpPr>
          <p:nvPr>
            <p:ph idx="1"/>
          </p:nvPr>
        </p:nvSpPr>
        <p:spPr>
          <a:xfrm>
            <a:off x="381000" y="1828800"/>
            <a:ext cx="8153400" cy="4724400"/>
          </a:xfrm>
        </p:spPr>
        <p:txBody>
          <a:bodyPr/>
          <a:lstStyle/>
          <a:p>
            <a:pPr>
              <a:spcBef>
                <a:spcPct val="0"/>
              </a:spcBef>
              <a:buFont typeface="Wingdings" pitchFamily="2" charset="2"/>
              <a:buChar char="à"/>
            </a:pPr>
            <a:r>
              <a:rPr lang="en-US" dirty="0" smtClean="0"/>
              <a:t>Consume 1/3 of all prescription meds</a:t>
            </a:r>
          </a:p>
          <a:p>
            <a:pPr>
              <a:spcBef>
                <a:spcPct val="25000"/>
              </a:spcBef>
              <a:buFont typeface="Wingdings" pitchFamily="2" charset="2"/>
              <a:buChar char="à"/>
            </a:pPr>
            <a:r>
              <a:rPr lang="en-US" dirty="0" smtClean="0"/>
              <a:t>One in four older adults has used psychoactive meds with abuse potential</a:t>
            </a:r>
          </a:p>
          <a:p>
            <a:pPr>
              <a:spcBef>
                <a:spcPct val="25000"/>
              </a:spcBef>
              <a:buFont typeface="Wingdings" pitchFamily="2" charset="2"/>
              <a:buChar char="à"/>
            </a:pPr>
            <a:r>
              <a:rPr lang="en-US" dirty="0" smtClean="0"/>
              <a:t>Prescription drug misuse and abuse</a:t>
            </a:r>
          </a:p>
          <a:p>
            <a:pPr>
              <a:spcBef>
                <a:spcPct val="0"/>
              </a:spcBef>
              <a:buFont typeface="Wingdings" pitchFamily="2" charset="2"/>
              <a:buNone/>
            </a:pPr>
            <a:r>
              <a:rPr lang="en-US" dirty="0" smtClean="0"/>
              <a:t>	is a growing problem</a:t>
            </a:r>
          </a:p>
          <a:p>
            <a:pPr>
              <a:spcBef>
                <a:spcPct val="25000"/>
              </a:spcBef>
              <a:buFont typeface="Wingdings" pitchFamily="2" charset="2"/>
              <a:buChar char="à"/>
            </a:pPr>
            <a:r>
              <a:rPr lang="en-US" dirty="0" smtClean="0"/>
              <a:t>May be as high as 11% of older adult population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a:xfrm>
            <a:off x="2133600" y="395288"/>
            <a:ext cx="6553200" cy="1143000"/>
          </a:xfrm>
        </p:spPr>
        <p:txBody>
          <a:bodyPr/>
          <a:lstStyle/>
          <a:p>
            <a:r>
              <a:rPr lang="en-US" smtClean="0"/>
              <a:t>How Many is Too Many?</a:t>
            </a:r>
          </a:p>
        </p:txBody>
      </p:sp>
      <p:sp>
        <p:nvSpPr>
          <p:cNvPr id="56322" name="Content Placeholder 2"/>
          <p:cNvSpPr>
            <a:spLocks noGrp="1"/>
          </p:cNvSpPr>
          <p:nvPr>
            <p:ph idx="1"/>
          </p:nvPr>
        </p:nvSpPr>
        <p:spPr/>
        <p:txBody>
          <a:bodyPr/>
          <a:lstStyle/>
          <a:p>
            <a:pPr marL="0" indent="0" algn="ctr">
              <a:buFont typeface="Wingdings" pitchFamily="2" charset="2"/>
              <a:buNone/>
            </a:pPr>
            <a:endParaRPr lang="en-US" sz="3600" smtClean="0">
              <a:solidFill>
                <a:srgbClr val="FF0000"/>
              </a:solidFill>
            </a:endParaRPr>
          </a:p>
        </p:txBody>
      </p:sp>
      <p:pic>
        <p:nvPicPr>
          <p:cNvPr id="56323" name="Content Placeholder 3"/>
          <p:cNvPicPr>
            <a:picLocks noChangeAspect="1"/>
          </p:cNvPicPr>
          <p:nvPr/>
        </p:nvPicPr>
        <p:blipFill>
          <a:blip r:embed="rId3" cstate="print"/>
          <a:srcRect/>
          <a:stretch>
            <a:fillRect/>
          </a:stretch>
        </p:blipFill>
        <p:spPr bwMode="auto">
          <a:xfrm>
            <a:off x="1554163" y="1719263"/>
            <a:ext cx="6035675" cy="45259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914400"/>
            <a:ext cx="7772400" cy="1752600"/>
          </a:xfrm>
        </p:spPr>
        <p:txBody>
          <a:bodyPr/>
          <a:lstStyle/>
          <a:p>
            <a:r>
              <a:rPr lang="en-US" sz="4000" b="1" dirty="0" smtClean="0"/>
              <a:t/>
            </a:r>
            <a:br>
              <a:rPr lang="en-US" sz="4000" b="1" dirty="0" smtClean="0"/>
            </a:br>
            <a:r>
              <a:rPr lang="en-US" sz="4000" b="1" dirty="0"/>
              <a:t>Older Americans</a:t>
            </a:r>
            <a:br>
              <a:rPr lang="en-US" sz="4000" b="1" dirty="0"/>
            </a:br>
            <a:r>
              <a:rPr lang="en-US" sz="4000" b="1" dirty="0" smtClean="0"/>
              <a:t>hooked </a:t>
            </a:r>
            <a:r>
              <a:rPr lang="en-US" sz="4000" b="1" dirty="0"/>
              <a:t>on Rx: 'I was a zombie</a:t>
            </a:r>
            <a:r>
              <a:rPr lang="en-US" b="1" dirty="0"/>
              <a:t>'</a:t>
            </a:r>
            <a:br>
              <a:rPr lang="en-US" b="1" dirty="0"/>
            </a:br>
            <a:endParaRPr lang="en-US" dirty="0"/>
          </a:p>
        </p:txBody>
      </p:sp>
      <p:sp>
        <p:nvSpPr>
          <p:cNvPr id="3" name="Content Placeholder 2"/>
          <p:cNvSpPr>
            <a:spLocks noGrp="1"/>
          </p:cNvSpPr>
          <p:nvPr>
            <p:ph idx="1"/>
          </p:nvPr>
        </p:nvSpPr>
        <p:spPr>
          <a:xfrm>
            <a:off x="457200" y="3124200"/>
            <a:ext cx="8229600" cy="4525962"/>
          </a:xfrm>
        </p:spPr>
        <p:txBody>
          <a:bodyPr/>
          <a:lstStyle/>
          <a:p>
            <a:r>
              <a:rPr lang="en-US" dirty="0">
                <a:hlinkClick r:id="rId3"/>
              </a:rPr>
              <a:t>http://www.usatoday.com/story/news/nation/2014/05/20/seniors-addiction-prescription-drugs-painkillers/9277489</a:t>
            </a:r>
            <a:r>
              <a:rPr lang="en-US" dirty="0" smtClean="0">
                <a:hlinkClick r:id="rId3"/>
              </a:rPr>
              <a:t>/</a:t>
            </a:r>
            <a:endParaRPr lang="en-US" dirty="0" smtClean="0"/>
          </a:p>
          <a:p>
            <a:pPr marL="0" indent="0">
              <a:buNone/>
            </a:pPr>
            <a:endParaRPr lang="en-US" dirty="0"/>
          </a:p>
        </p:txBody>
      </p:sp>
    </p:spTree>
    <p:extLst>
      <p:ext uri="{BB962C8B-B14F-4D97-AF65-F5344CB8AC3E}">
        <p14:creationId xmlns:p14="http://schemas.microsoft.com/office/powerpoint/2010/main" val="13531558"/>
      </p:ext>
    </p:extLst>
  </p:cSld>
  <p:clrMapOvr>
    <a:masterClrMapping/>
  </p:clrMapOvr>
</p:sld>
</file>

<file path=ppt/theme/_rels/theme5.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5.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5231</TotalTime>
  <Words>1242</Words>
  <Application>Microsoft Office PowerPoint</Application>
  <PresentationFormat>On-screen Show (4:3)</PresentationFormat>
  <Paragraphs>107</Paragraphs>
  <Slides>13</Slides>
  <Notes>13</Notes>
  <HiddenSlides>0</HiddenSlides>
  <MMClips>0</MMClips>
  <ScaleCrop>false</ScaleCrop>
  <HeadingPairs>
    <vt:vector size="6" baseType="variant">
      <vt:variant>
        <vt:lpstr>Fonts Used</vt:lpstr>
      </vt:variant>
      <vt:variant>
        <vt:i4>9</vt:i4>
      </vt:variant>
      <vt:variant>
        <vt:lpstr>Theme</vt:lpstr>
      </vt:variant>
      <vt:variant>
        <vt:i4>5</vt:i4>
      </vt:variant>
      <vt:variant>
        <vt:lpstr>Slide Titles</vt:lpstr>
      </vt:variant>
      <vt:variant>
        <vt:i4>13</vt:i4>
      </vt:variant>
    </vt:vector>
  </HeadingPairs>
  <TitlesOfParts>
    <vt:vector size="27" baseType="lpstr">
      <vt:lpstr>Arial</vt:lpstr>
      <vt:lpstr>Arial Black</vt:lpstr>
      <vt:lpstr>Calibri</vt:lpstr>
      <vt:lpstr>Century Gothic</vt:lpstr>
      <vt:lpstr>Courier New</vt:lpstr>
      <vt:lpstr>Palatino Linotype</vt:lpstr>
      <vt:lpstr>Trebuchet MS</vt:lpstr>
      <vt:lpstr>Wingdings</vt:lpstr>
      <vt:lpstr>Wingdings 3</vt:lpstr>
      <vt:lpstr>1_Default Design</vt:lpstr>
      <vt:lpstr>1_Custom Design</vt:lpstr>
      <vt:lpstr>Custom Design</vt:lpstr>
      <vt:lpstr>Facet</vt:lpstr>
      <vt:lpstr>Executive</vt:lpstr>
      <vt:lpstr>Opiates: The Big Picture</vt:lpstr>
      <vt:lpstr>The Big Picture</vt:lpstr>
      <vt:lpstr>Youth</vt:lpstr>
      <vt:lpstr>Youth</vt:lpstr>
      <vt:lpstr>Youth </vt:lpstr>
      <vt:lpstr>PowerPoint Presentation</vt:lpstr>
      <vt:lpstr>Older Adults Take More Medicine </vt:lpstr>
      <vt:lpstr>How Many is Too Many?</vt:lpstr>
      <vt:lpstr> Older Americans hooked on Rx: 'I was a zombie' </vt:lpstr>
      <vt:lpstr>Prescription Drug Abuse Older Adults</vt:lpstr>
      <vt:lpstr>Death rates from prescription opioids</vt:lpstr>
      <vt:lpstr>Three Legged Stool Approach</vt:lpstr>
      <vt:lpstr>Contact Information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Attention Seniors: STAMP OUT Prescription Drug Misuse &amp; Abuse</dc:title>
  <dc:creator>Marsha</dc:creator>
  <cp:lastModifiedBy>Schmidt, Barry</cp:lastModifiedBy>
  <cp:revision>234</cp:revision>
  <cp:lastPrinted>2016-10-14T19:59:43Z</cp:lastPrinted>
  <dcterms:created xsi:type="dcterms:W3CDTF">2014-08-29T19:06:41Z</dcterms:created>
  <dcterms:modified xsi:type="dcterms:W3CDTF">2016-10-21T12:42:59Z</dcterms:modified>
</cp:coreProperties>
</file>