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CB36CB-84FC-432A-890C-6DBF8768CFDC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E9B6BD-9219-434F-9548-B94FEEFFB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CB36CB-84FC-432A-890C-6DBF8768CFDC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E9B6BD-9219-434F-9548-B94FEEFFB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CB36CB-84FC-432A-890C-6DBF8768CFDC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E9B6BD-9219-434F-9548-B94FEEFFB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CB36CB-84FC-432A-890C-6DBF8768CFDC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E9B6BD-9219-434F-9548-B94FEEFFB2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CB36CB-84FC-432A-890C-6DBF8768CFDC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E9B6BD-9219-434F-9548-B94FEEFFB2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CB36CB-84FC-432A-890C-6DBF8768CFDC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E9B6BD-9219-434F-9548-B94FEEFFB2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CB36CB-84FC-432A-890C-6DBF8768CFDC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E9B6BD-9219-434F-9548-B94FEEFFB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CB36CB-84FC-432A-890C-6DBF8768CFDC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E9B6BD-9219-434F-9548-B94FEEFFB2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CB36CB-84FC-432A-890C-6DBF8768CFDC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E9B6BD-9219-434F-9548-B94FEEFFB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9CB36CB-84FC-432A-890C-6DBF8768CFDC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E9B6BD-9219-434F-9548-B94FEEFFB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CB36CB-84FC-432A-890C-6DBF8768CFDC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E9B6BD-9219-434F-9548-B94FEEFFB2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9CB36CB-84FC-432A-890C-6DBF8768CFDC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8E9B6BD-9219-434F-9548-B94FEEFFB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HOSPICE AND PAIN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AMERICANS HOME HEALTH AND HOSPICE</a:t>
            </a:r>
          </a:p>
          <a:p>
            <a:r>
              <a:rPr lang="en-US" dirty="0" smtClean="0"/>
              <a:t>Presented by:  Tracey LeBlanc RN DCS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Opiates (morphine, </a:t>
            </a:r>
            <a:r>
              <a:rPr lang="en-US" dirty="0" err="1" smtClean="0"/>
              <a:t>oxycodone</a:t>
            </a:r>
            <a:r>
              <a:rPr lang="en-US" dirty="0" smtClean="0"/>
              <a:t>, </a:t>
            </a:r>
            <a:r>
              <a:rPr lang="en-US" dirty="0" err="1" smtClean="0"/>
              <a:t>fentanyl</a:t>
            </a:r>
            <a:r>
              <a:rPr lang="en-US" dirty="0" smtClean="0"/>
              <a:t>)</a:t>
            </a:r>
          </a:p>
          <a:p>
            <a:r>
              <a:rPr lang="en-US" dirty="0" smtClean="0"/>
              <a:t>Long acting and short acting.</a:t>
            </a:r>
          </a:p>
          <a:p>
            <a:r>
              <a:rPr lang="en-US" dirty="0" smtClean="0"/>
              <a:t>Contra indicators would be low respiratory rate and allergy.</a:t>
            </a:r>
          </a:p>
          <a:p>
            <a:r>
              <a:rPr lang="en-US" dirty="0" smtClean="0"/>
              <a:t>Indicators would be uncontrolled </a:t>
            </a:r>
            <a:r>
              <a:rPr lang="en-US" dirty="0" smtClean="0"/>
              <a:t>pain, and </a:t>
            </a:r>
            <a:r>
              <a:rPr lang="en-US" dirty="0" err="1" smtClean="0"/>
              <a:t>cachectic</a:t>
            </a:r>
            <a:r>
              <a:rPr lang="en-US" dirty="0" smtClean="0"/>
              <a:t> patients </a:t>
            </a:r>
            <a:r>
              <a:rPr lang="en-US" dirty="0" smtClean="0"/>
              <a:t>with </a:t>
            </a:r>
            <a:r>
              <a:rPr lang="en-US" dirty="0" err="1" smtClean="0"/>
              <a:t>fentanyl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OPIATES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Long term use can lead to tolerance.</a:t>
            </a:r>
          </a:p>
          <a:p>
            <a:endParaRPr lang="en-US" dirty="0" smtClean="0"/>
          </a:p>
          <a:p>
            <a:r>
              <a:rPr lang="en-US" dirty="0" smtClean="0"/>
              <a:t>Average </a:t>
            </a:r>
            <a:r>
              <a:rPr lang="en-US" dirty="0" smtClean="0"/>
              <a:t>doses now become less effective.</a:t>
            </a:r>
          </a:p>
          <a:p>
            <a:endParaRPr lang="en-US" dirty="0" smtClean="0"/>
          </a:p>
          <a:p>
            <a:r>
              <a:rPr lang="en-US" dirty="0" smtClean="0"/>
              <a:t>More instances of breakthrough pain.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TOLERANCE and ADDICTION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Michigan Automated Prescription System (MAPS).</a:t>
            </a:r>
          </a:p>
          <a:p>
            <a:r>
              <a:rPr lang="en-US" dirty="0" smtClean="0"/>
              <a:t>Monitors patient schedule 2-5 controlled substances.</a:t>
            </a:r>
          </a:p>
          <a:p>
            <a:r>
              <a:rPr lang="en-US" dirty="0" smtClean="0"/>
              <a:t>Enables practitioners to determine if patients are receiving controlled substances from other providers and assist in the prevention of prescription drug abuse.  </a:t>
            </a:r>
          </a:p>
          <a:p>
            <a:r>
              <a:rPr lang="en-US" dirty="0" smtClean="0"/>
              <a:t>Only authorized  health professionals and law enforcement agencies have access to the database.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THEFT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at any time drug diversion is suspected, follow company policy.</a:t>
            </a:r>
          </a:p>
          <a:p>
            <a:r>
              <a:rPr lang="en-US" dirty="0" smtClean="0"/>
              <a:t>This policy should include informing </a:t>
            </a:r>
            <a:r>
              <a:rPr lang="en-US" dirty="0" smtClean="0"/>
              <a:t>your supervisor </a:t>
            </a:r>
            <a:r>
              <a:rPr lang="en-US" dirty="0" smtClean="0"/>
              <a:t>of the suspicion.</a:t>
            </a:r>
          </a:p>
          <a:p>
            <a:r>
              <a:rPr lang="en-US" dirty="0" smtClean="0"/>
              <a:t>Call the police.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THE POLICE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medications in a locked box and in their original packaging.</a:t>
            </a:r>
          </a:p>
          <a:p>
            <a:endParaRPr lang="en-US" dirty="0" smtClean="0"/>
          </a:p>
          <a:p>
            <a:r>
              <a:rPr lang="en-US" dirty="0" smtClean="0"/>
              <a:t>Put these medications in a </a:t>
            </a:r>
            <a:r>
              <a:rPr lang="en-US" dirty="0" smtClean="0"/>
              <a:t>location </a:t>
            </a:r>
            <a:r>
              <a:rPr lang="en-US" dirty="0" smtClean="0"/>
              <a:t>not easily accessible to others.</a:t>
            </a:r>
          </a:p>
          <a:p>
            <a:endParaRPr lang="en-US" dirty="0" smtClean="0"/>
          </a:p>
          <a:p>
            <a:r>
              <a:rPr lang="en-US" dirty="0" smtClean="0"/>
              <a:t>Track dosing.</a:t>
            </a:r>
          </a:p>
          <a:p>
            <a:endParaRPr lang="en-US" dirty="0" smtClean="0"/>
          </a:p>
          <a:p>
            <a:r>
              <a:rPr lang="en-US" dirty="0" smtClean="0"/>
              <a:t>Ensure proper dosing.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DIVERSION PREVENTION TACTICS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FLUSH UNLESS LABEL SAYS ACCEPTABLE</a:t>
            </a:r>
          </a:p>
          <a:p>
            <a:r>
              <a:rPr lang="en-US" dirty="0" smtClean="0"/>
              <a:t>Dissolve meds in a small amount of hot water.</a:t>
            </a:r>
          </a:p>
          <a:p>
            <a:r>
              <a:rPr lang="en-US" dirty="0" smtClean="0"/>
              <a:t>Mix </a:t>
            </a:r>
            <a:r>
              <a:rPr lang="en-US" dirty="0" smtClean="0"/>
              <a:t>with an </a:t>
            </a:r>
            <a:r>
              <a:rPr lang="en-US" dirty="0" smtClean="0"/>
              <a:t>undesirable substance such as coffee grounds or kitty litter.</a:t>
            </a:r>
          </a:p>
          <a:p>
            <a:r>
              <a:rPr lang="en-US" dirty="0" smtClean="0"/>
              <a:t>Put in a container and seal with duct tape.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DISPOSAL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 if you have any questions.</a:t>
            </a:r>
          </a:p>
          <a:p>
            <a:endParaRPr lang="en-US" dirty="0" smtClean="0"/>
          </a:p>
          <a:p>
            <a:r>
              <a:rPr lang="en-US" dirty="0" smtClean="0"/>
              <a:t>Americans Hospice Care</a:t>
            </a:r>
          </a:p>
          <a:p>
            <a:endParaRPr lang="en-US" dirty="0" smtClean="0"/>
          </a:p>
          <a:p>
            <a:r>
              <a:rPr lang="en-US" dirty="0" smtClean="0"/>
              <a:t>Tracey LeBlanc RN DCS</a:t>
            </a:r>
          </a:p>
          <a:p>
            <a:r>
              <a:rPr lang="en-US" dirty="0" smtClean="0"/>
              <a:t>2575 N. McLeod Dr. Suite C. </a:t>
            </a:r>
          </a:p>
          <a:p>
            <a:r>
              <a:rPr lang="en-US" smtClean="0"/>
              <a:t>Saginaw MI  48604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end of this presentation, the audience will:</a:t>
            </a:r>
          </a:p>
          <a:p>
            <a:r>
              <a:rPr lang="en-US" dirty="0" smtClean="0"/>
              <a:t>Be able to spot indicators and benefits of hospice.</a:t>
            </a:r>
          </a:p>
          <a:p>
            <a:r>
              <a:rPr lang="en-US" dirty="0" smtClean="0"/>
              <a:t>Recognize the indicators and contra-indicators of opiate and other pain medications.</a:t>
            </a:r>
          </a:p>
          <a:p>
            <a:r>
              <a:rPr lang="en-US" dirty="0" smtClean="0"/>
              <a:t>Learn  ways to store and dispose of medications.</a:t>
            </a:r>
          </a:p>
          <a:p>
            <a:r>
              <a:rPr lang="en-US" dirty="0" smtClean="0"/>
              <a:t>Identify ways to prevent diversion.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Hospice is a </a:t>
            </a:r>
            <a:r>
              <a:rPr lang="en-US" dirty="0" err="1" smtClean="0"/>
              <a:t>medicare</a:t>
            </a:r>
            <a:r>
              <a:rPr lang="en-US" dirty="0" smtClean="0"/>
              <a:t> benefit that an individual may choose when they have a terminal disease and no longer wish to seek aggressive treatment.</a:t>
            </a:r>
          </a:p>
          <a:p>
            <a:r>
              <a:rPr lang="en-US" dirty="0" smtClean="0"/>
              <a:t>Hospice is usually covered by most insurances.  And is considered a </a:t>
            </a:r>
            <a:r>
              <a:rPr lang="en-US" dirty="0" err="1" smtClean="0"/>
              <a:t>medicare</a:t>
            </a:r>
            <a:r>
              <a:rPr lang="en-US" dirty="0" smtClean="0"/>
              <a:t> benefit.  With </a:t>
            </a:r>
            <a:r>
              <a:rPr lang="en-US" dirty="0" err="1" smtClean="0"/>
              <a:t>medicare</a:t>
            </a:r>
            <a:r>
              <a:rPr lang="en-US" dirty="0" smtClean="0"/>
              <a:t> there is no charge to the patient.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HOSPICE?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order to enroll in hospice a doctor must write and order that states the patient has a life expectancy of less than six months to live if the disease runs it’s normal course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Other criteria may be required with certain disease processes.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HOSPICE  REQUIREMENTS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Having a terminal illness such as COPD, Heart Failure, Parkinson’s, CVA, </a:t>
            </a:r>
            <a:r>
              <a:rPr lang="en-US" dirty="0" smtClean="0"/>
              <a:t>and Alzheimer’s etc.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These are just some of the Diagnosis.</a:t>
            </a:r>
          </a:p>
          <a:p>
            <a:endParaRPr lang="en-US" dirty="0" smtClean="0"/>
          </a:p>
          <a:p>
            <a:r>
              <a:rPr lang="en-US" dirty="0" smtClean="0"/>
              <a:t>Other indicators include: weight loss, increased sleeping, current medications are no longer effective, </a:t>
            </a:r>
            <a:r>
              <a:rPr lang="en-US" dirty="0" smtClean="0"/>
              <a:t>un-controlled </a:t>
            </a:r>
            <a:r>
              <a:rPr lang="en-US" dirty="0" smtClean="0"/>
              <a:t>pain, wounds, etc.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HOSPICE INDICATORS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That varies from company to company.</a:t>
            </a:r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Americans </a:t>
            </a:r>
            <a:r>
              <a:rPr lang="en-US" dirty="0" smtClean="0"/>
              <a:t>Hospice covers the following: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 smtClean="0"/>
              <a:t>medications related to comfort and the admitting diagnosis and comfort.</a:t>
            </a:r>
          </a:p>
          <a:p>
            <a:r>
              <a:rPr lang="en-US" dirty="0" smtClean="0"/>
              <a:t>All incontinent supplies.</a:t>
            </a:r>
          </a:p>
          <a:p>
            <a:r>
              <a:rPr lang="en-US" dirty="0" smtClean="0"/>
              <a:t>Nutritional supplements such as ensure or boost. </a:t>
            </a:r>
          </a:p>
          <a:p>
            <a:r>
              <a:rPr lang="en-US" dirty="0" smtClean="0"/>
              <a:t>All DME equipment such as hospital bed, oxygen etc.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HOSPICE COVER?	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Hospice specializes in controlling the symptoms associated with the end of life journey.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 CONTROL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/>
              <a:t>Pain </a:t>
            </a:r>
            <a:r>
              <a:rPr lang="en-US" dirty="0" smtClean="0"/>
              <a:t>is the number one symptom that </a:t>
            </a:r>
            <a:r>
              <a:rPr lang="en-US" dirty="0" smtClean="0"/>
              <a:t>needs to </a:t>
            </a:r>
            <a:r>
              <a:rPr lang="en-US" dirty="0" smtClean="0"/>
              <a:t>be </a:t>
            </a:r>
            <a:r>
              <a:rPr lang="en-US" dirty="0" smtClean="0"/>
              <a:t>addressed.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There are many factors that attribute to pain medication being difficult to </a:t>
            </a:r>
            <a:r>
              <a:rPr lang="en-US" dirty="0" smtClean="0"/>
              <a:t>control and monitor.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ADDICTION</a:t>
            </a:r>
          </a:p>
          <a:p>
            <a:endParaRPr lang="en-US" dirty="0" smtClean="0"/>
          </a:p>
          <a:p>
            <a:r>
              <a:rPr lang="en-US" dirty="0" smtClean="0"/>
              <a:t>TOLERANCE</a:t>
            </a:r>
          </a:p>
          <a:p>
            <a:endParaRPr lang="en-US" dirty="0" smtClean="0"/>
          </a:p>
          <a:p>
            <a:r>
              <a:rPr lang="en-US" dirty="0" smtClean="0"/>
              <a:t>THEFT</a:t>
            </a:r>
          </a:p>
          <a:p>
            <a:endParaRPr lang="en-US" dirty="0" smtClean="0"/>
          </a:p>
          <a:p>
            <a:r>
              <a:rPr lang="en-US" dirty="0" smtClean="0"/>
              <a:t>DIVERSION</a:t>
            </a:r>
          </a:p>
          <a:p>
            <a:endParaRPr lang="en-US" dirty="0" smtClean="0"/>
          </a:p>
          <a:p>
            <a:r>
              <a:rPr lang="en-US" dirty="0" smtClean="0"/>
              <a:t>DISPOSAL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 MEDICATION OBSTACLES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5732</TotalTime>
  <Words>578</Words>
  <Application>Microsoft Office PowerPoint</Application>
  <PresentationFormat>On-screen Show (4:3)</PresentationFormat>
  <Paragraphs>98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HOSPICE AND PAIN</vt:lpstr>
      <vt:lpstr>Goals</vt:lpstr>
      <vt:lpstr>WHAT IS HOSPICE?</vt:lpstr>
      <vt:lpstr>HOSPICE  REQUIREMENTS</vt:lpstr>
      <vt:lpstr>HOSPICE INDICATORS</vt:lpstr>
      <vt:lpstr>WHAT DOES HOSPICE COVER? </vt:lpstr>
      <vt:lpstr>SYMPTOM CONTROL</vt:lpstr>
      <vt:lpstr>PAIN</vt:lpstr>
      <vt:lpstr>PAIN MEDICATION OBSTACLES</vt:lpstr>
      <vt:lpstr>OPIATES</vt:lpstr>
      <vt:lpstr>TOLERANCE and ADDICTION</vt:lpstr>
      <vt:lpstr>THEFT</vt:lpstr>
      <vt:lpstr>CALL THE POLICE</vt:lpstr>
      <vt:lpstr>DIVERSION PREVENTION TACTICS</vt:lpstr>
      <vt:lpstr>DRUG DISPOSAL</vt:lpstr>
      <vt:lpstr>QUESTIONS?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OPIATES AND HOSPICE</dc:title>
  <dc:creator>Mr. Khan</dc:creator>
  <cp:lastModifiedBy>Mr. Khan</cp:lastModifiedBy>
  <cp:revision>108</cp:revision>
  <dcterms:created xsi:type="dcterms:W3CDTF">2016-09-22T20:49:27Z</dcterms:created>
  <dcterms:modified xsi:type="dcterms:W3CDTF">2016-09-26T20:25:10Z</dcterms:modified>
</cp:coreProperties>
</file>